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2"/>
  </p:notesMasterIdLst>
  <p:handoutMasterIdLst>
    <p:handoutMasterId r:id="rId23"/>
  </p:handoutMasterIdLst>
  <p:sldIdLst>
    <p:sldId id="256" r:id="rId2"/>
    <p:sldId id="257" r:id="rId3"/>
    <p:sldId id="258" r:id="rId4"/>
    <p:sldId id="276" r:id="rId5"/>
    <p:sldId id="260" r:id="rId6"/>
    <p:sldId id="280" r:id="rId7"/>
    <p:sldId id="283" r:id="rId8"/>
    <p:sldId id="261" r:id="rId9"/>
    <p:sldId id="269" r:id="rId10"/>
    <p:sldId id="262" r:id="rId11"/>
    <p:sldId id="265" r:id="rId12"/>
    <p:sldId id="264" r:id="rId13"/>
    <p:sldId id="266" r:id="rId14"/>
    <p:sldId id="270" r:id="rId15"/>
    <p:sldId id="271" r:id="rId16"/>
    <p:sldId id="272" r:id="rId17"/>
    <p:sldId id="273" r:id="rId18"/>
    <p:sldId id="277" r:id="rId19"/>
    <p:sldId id="274" r:id="rId20"/>
    <p:sldId id="288" r:id="rId21"/>
  </p:sldIdLst>
  <p:sldSz cx="9144000" cy="6858000" type="screen4x3"/>
  <p:notesSz cx="7102475" cy="89916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36" autoAdjust="0"/>
    <p:restoredTop sz="90939" autoAdjust="0"/>
  </p:normalViewPr>
  <p:slideViewPr>
    <p:cSldViewPr>
      <p:cViewPr>
        <p:scale>
          <a:sx n="75" d="100"/>
          <a:sy n="75" d="100"/>
        </p:scale>
        <p:origin x="-538" y="2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812" y="-72"/>
      </p:cViewPr>
      <p:guideLst>
        <p:guide orient="horz" pos="2832"/>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64515" name="Rectangle 3"/>
          <p:cNvSpPr>
            <a:spLocks noGrp="1" noChangeArrowheads="1"/>
          </p:cNvSpPr>
          <p:nvPr>
            <p:ph type="dt" sz="quarter" idx="1"/>
          </p:nvPr>
        </p:nvSpPr>
        <p:spPr bwMode="auto">
          <a:xfrm>
            <a:off x="4024313" y="0"/>
            <a:ext cx="3078162"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64516" name="Rectangle 4"/>
          <p:cNvSpPr>
            <a:spLocks noGrp="1" noChangeArrowheads="1"/>
          </p:cNvSpPr>
          <p:nvPr>
            <p:ph type="ftr" sz="quarter" idx="2"/>
          </p:nvPr>
        </p:nvSpPr>
        <p:spPr bwMode="auto">
          <a:xfrm>
            <a:off x="0" y="8542338"/>
            <a:ext cx="3078163" cy="4492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64517" name="Rectangle 5"/>
          <p:cNvSpPr>
            <a:spLocks noGrp="1" noChangeArrowheads="1"/>
          </p:cNvSpPr>
          <p:nvPr>
            <p:ph type="sldNum" sz="quarter" idx="3"/>
          </p:nvPr>
        </p:nvSpPr>
        <p:spPr bwMode="auto">
          <a:xfrm>
            <a:off x="4024313" y="8542338"/>
            <a:ext cx="3078162" cy="4492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FBE3E09-6A70-4359-A3CF-455C5436B66B}" type="slidenum">
              <a:rPr lang="en-US"/>
              <a:pPr>
                <a:defRPr/>
              </a:pPr>
              <a:t>‹#›</a:t>
            </a:fld>
            <a:endParaRPr lang="en-US"/>
          </a:p>
        </p:txBody>
      </p:sp>
    </p:spTree>
    <p:extLst>
      <p:ext uri="{BB962C8B-B14F-4D97-AF65-F5344CB8AC3E}">
        <p14:creationId xmlns:p14="http://schemas.microsoft.com/office/powerpoint/2010/main" val="35077038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46083" name="Rectangle 3"/>
          <p:cNvSpPr>
            <a:spLocks noGrp="1" noChangeArrowheads="1"/>
          </p:cNvSpPr>
          <p:nvPr>
            <p:ph type="dt" idx="1"/>
          </p:nvPr>
        </p:nvSpPr>
        <p:spPr bwMode="auto">
          <a:xfrm>
            <a:off x="4024313" y="0"/>
            <a:ext cx="3078162"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9940" name="Rectangle 4"/>
          <p:cNvSpPr>
            <a:spLocks noGrp="1" noRot="1" noChangeAspect="1" noChangeArrowheads="1" noTextEdit="1"/>
          </p:cNvSpPr>
          <p:nvPr>
            <p:ph type="sldImg" idx="2"/>
          </p:nvPr>
        </p:nvSpPr>
        <p:spPr bwMode="auto">
          <a:xfrm>
            <a:off x="1303338" y="674688"/>
            <a:ext cx="4495800" cy="3371850"/>
          </a:xfrm>
          <a:prstGeom prst="rect">
            <a:avLst/>
          </a:prstGeom>
          <a:noFill/>
          <a:ln w="9525">
            <a:solidFill>
              <a:srgbClr val="000000"/>
            </a:solidFill>
            <a:miter lim="800000"/>
            <a:headEnd/>
            <a:tailEnd/>
          </a:ln>
        </p:spPr>
      </p:sp>
      <p:sp>
        <p:nvSpPr>
          <p:cNvPr id="46085" name="Rectangle 5"/>
          <p:cNvSpPr>
            <a:spLocks noGrp="1" noChangeArrowheads="1"/>
          </p:cNvSpPr>
          <p:nvPr>
            <p:ph type="body" sz="quarter" idx="3"/>
          </p:nvPr>
        </p:nvSpPr>
        <p:spPr bwMode="auto">
          <a:xfrm>
            <a:off x="947738" y="4270375"/>
            <a:ext cx="5207000" cy="4046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6086" name="Rectangle 6"/>
          <p:cNvSpPr>
            <a:spLocks noGrp="1" noChangeArrowheads="1"/>
          </p:cNvSpPr>
          <p:nvPr>
            <p:ph type="ftr" sz="quarter" idx="4"/>
          </p:nvPr>
        </p:nvSpPr>
        <p:spPr bwMode="auto">
          <a:xfrm>
            <a:off x="0" y="8542338"/>
            <a:ext cx="3078163" cy="4492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46087" name="Rectangle 7"/>
          <p:cNvSpPr>
            <a:spLocks noGrp="1" noChangeArrowheads="1"/>
          </p:cNvSpPr>
          <p:nvPr>
            <p:ph type="sldNum" sz="quarter" idx="5"/>
          </p:nvPr>
        </p:nvSpPr>
        <p:spPr bwMode="auto">
          <a:xfrm>
            <a:off x="4024313" y="8542338"/>
            <a:ext cx="3078162" cy="4492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8996FB5-1E6C-4C65-ABD4-21CCE335F869}" type="slidenum">
              <a:rPr lang="en-US"/>
              <a:pPr>
                <a:defRPr/>
              </a:pPr>
              <a:t>‹#›</a:t>
            </a:fld>
            <a:endParaRPr lang="en-US"/>
          </a:p>
        </p:txBody>
      </p:sp>
    </p:spTree>
    <p:extLst>
      <p:ext uri="{BB962C8B-B14F-4D97-AF65-F5344CB8AC3E}">
        <p14:creationId xmlns:p14="http://schemas.microsoft.com/office/powerpoint/2010/main" val="31768076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65AA157D-3FF4-4F7E-A708-3405B210BC86}" type="slidenum">
              <a:rPr lang="en-US"/>
              <a:pPr/>
              <a:t>3</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smtClean="0"/>
              <a:t>Gambling is socially acceptable and we’ve all or at least most of us have played a scratch off or lottery ticket, been to the track or bet on the Super Bowl.</a:t>
            </a:r>
          </a:p>
          <a:p>
            <a:pPr eaLnBrk="1" hangingPunct="1"/>
            <a:r>
              <a:rPr lang="en-US" smtClean="0"/>
              <a:t>Parents model gambling behavior, schools host casino night and gambling fundraisers and are not aware that including a responsible gaming message is necessary.</a:t>
            </a:r>
          </a:p>
          <a:p>
            <a:pPr eaLnBrk="1" hangingPunct="1"/>
            <a:r>
              <a:rPr lang="en-US" smtClean="0"/>
              <a:t>NYS Lottery was legalized and VLTs became popular along with the emergence of internet gambling, which is 100% illegal in the US.</a:t>
            </a:r>
          </a:p>
          <a:p>
            <a:pPr eaLnBrk="1" hangingPunct="1"/>
            <a:r>
              <a:rPr lang="en-US" smtClean="0"/>
              <a:t>Video games, television shows, powerful advertisements, increased venues and even shopping centers are overrunning the markets, which target youth.</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3302E23-4751-4656-8A11-468FE5869CD4}" type="slidenum">
              <a:rPr lang="en-US"/>
              <a:pPr/>
              <a:t>12</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mtClean="0"/>
              <a:t>Another 17% were at risk of developing a gambling problem.  Total of 45% of youth with an existing SA disorder were also experiencing issues around gambling.</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5195DAAB-8B77-4D48-82CC-E004F0FBCA4B}" type="slidenum">
              <a:rPr lang="en-US"/>
              <a:pPr/>
              <a:t>13</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smtClean="0"/>
              <a:t>Again we can see how closely gambling is tied with other high risk behaviors such as ATOD use and delinquency.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07527CD1-5714-4B5D-A87F-600CE0CFB23F}" type="slidenum">
              <a:rPr lang="en-US"/>
              <a:pPr/>
              <a:t>14</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dirty="0" smtClean="0"/>
              <a:t>Like ATOD use and other at risk behaviors gambling has been analyzed using the Risk and Protective Model.  While the school factors appear sparse, we can assume that activities within the school which condone gambling (such as playing poker during lunch and casino nights) increase the risk for youth to develop problems.  Those items in bold are those identified by the OASAS 2006 School Survey as having a significant impact.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E9A2D3E0-6FA2-4EEF-A14F-4791B4D321E2}" type="slidenum">
              <a:rPr lang="en-US"/>
              <a:pPr/>
              <a:t>15</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smtClean="0"/>
              <a:t>Whether it’s your child, your friend’s child, student, you’re spouse, co-worker, or friend here are some common warning signs to help you determine if someone you know may have a problem with gambling.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4CD6395E-9592-410A-8290-1DABBC158F46}" type="slidenum">
              <a:rPr lang="en-US"/>
              <a:pPr/>
              <a:t>4</a:t>
            </a:fld>
            <a:endParaRPr lang="en-US"/>
          </a:p>
        </p:txBody>
      </p:sp>
      <p:sp>
        <p:nvSpPr>
          <p:cNvPr id="41987" name="Rectangle 2"/>
          <p:cNvSpPr>
            <a:spLocks noGrp="1" noRot="1" noChangeAspect="1" noChangeArrowheads="1" noTextEdit="1"/>
          </p:cNvSpPr>
          <p:nvPr>
            <p:ph type="sldImg"/>
          </p:nvPr>
        </p:nvSpPr>
        <p:spPr>
          <a:solidFill>
            <a:srgbClr val="FFFFFF"/>
          </a:solidFill>
          <a:ln/>
        </p:spPr>
      </p:sp>
      <p:sp>
        <p:nvSpPr>
          <p:cNvPr id="4198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mtClean="0"/>
              <a:t>The </a:t>
            </a:r>
            <a:r>
              <a:rPr lang="en-US" b="1" smtClean="0"/>
              <a:t>Social Gambler</a:t>
            </a:r>
            <a:r>
              <a:rPr lang="en-US" smtClean="0"/>
              <a:t> gambles for entertainment and a little excitement.  Dedicates small amounts of leisure time and gambling is not given excessive emphasis.  The </a:t>
            </a:r>
            <a:r>
              <a:rPr lang="en-US" b="1" smtClean="0"/>
              <a:t>Problem Gambler</a:t>
            </a:r>
            <a:r>
              <a:rPr lang="en-US" smtClean="0"/>
              <a:t> dedicates more time, thoughts and money towards gambling.  The </a:t>
            </a:r>
            <a:r>
              <a:rPr lang="en-US" b="1" smtClean="0"/>
              <a:t>Pathological or Compulsive Gambler </a:t>
            </a:r>
            <a:r>
              <a:rPr lang="en-US" smtClean="0"/>
              <a:t>has an uncontrollable preoccupation and urges to gamble.  Gambling has become the most important thing in their life.  At this level a diagnosis can be found in the DSM-IV.  The </a:t>
            </a:r>
            <a:r>
              <a:rPr lang="en-US" b="1" smtClean="0"/>
              <a:t>Organized Crime Gambler</a:t>
            </a:r>
            <a:r>
              <a:rPr lang="en-US" smtClean="0"/>
              <a:t> launders illegal gambling revenue at race tracks, casinos and through lottery wagering and the </a:t>
            </a:r>
            <a:r>
              <a:rPr lang="en-US" b="1" smtClean="0"/>
              <a:t>Professional Gambler</a:t>
            </a:r>
            <a:r>
              <a:rPr lang="en-US" smtClean="0"/>
              <a:t> makes a living through gambling.  Bets in a controlled way, handles losses well and does not let gambling interfere with normal activities.</a:t>
            </a:r>
            <a:endParaRPr lang="en-US" b="1"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B4E52C55-E807-400E-A349-096E75DC20FC}" type="slidenum">
              <a:rPr lang="en-US"/>
              <a:pPr/>
              <a:t>5</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smtClean="0"/>
              <a:t>As with other at-risk behaviors such as alcohol use, adolescents are at higher risk of developing problems related to gambling than adults.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C96E92FB-2395-480F-8753-DF89D78D1A2D}" type="slidenum">
              <a:rPr lang="en-US"/>
              <a:pPr/>
              <a:t>6</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smtClean="0"/>
              <a:t>What is the only thing you have to wait until age 24 before you can do?  Rent a car…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381F4630-D432-4F57-BA37-1810E18D1DE6}" type="slidenum">
              <a:rPr lang="en-US"/>
              <a:pPr/>
              <a:t>7</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smtClean="0"/>
              <a:t>This is for youth in general.  Youth who suffer from deficits in judgment and self-regulation, believed to be neurologically based seem to be at heightened risk including kids with ADHD.  In the general population adolescent problem gambling rates are 10%, in kids with ADHD the rates jumps to 15-36%.</a:t>
            </a:r>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3BCA6D26-BA60-499E-9675-62265E0ACE33}" type="slidenum">
              <a:rPr lang="en-US"/>
              <a:pPr/>
              <a:t>8</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lvl="2" eaLnBrk="1" hangingPunct="1">
              <a:buFontTx/>
              <a:buNone/>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A2B38F3F-558D-4D0D-9669-C9C7134818C8}" type="slidenum">
              <a:rPr lang="en-US"/>
              <a:pPr/>
              <a:t>9</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buFontTx/>
              <a:buChar char="•"/>
            </a:pPr>
            <a:r>
              <a:rPr lang="en-US" dirty="0" smtClean="0"/>
              <a:t>Particularly poker/ Texas </a:t>
            </a:r>
            <a:r>
              <a:rPr lang="en-US" dirty="0" err="1" smtClean="0"/>
              <a:t>Hold’em</a:t>
            </a:r>
            <a:endParaRPr lang="en-US" dirty="0" smtClean="0"/>
          </a:p>
          <a:p>
            <a:pPr eaLnBrk="1" hangingPunct="1">
              <a:buFontTx/>
              <a:buChar char="•"/>
            </a:pPr>
            <a:r>
              <a:rPr lang="en-US" dirty="0" smtClean="0"/>
              <a:t>which includes scratch offs, mega millions, daily numbers, quick draw, etc.</a:t>
            </a:r>
          </a:p>
          <a:p>
            <a:pPr eaLnBrk="1" hangingPunct="1">
              <a:buFontTx/>
              <a:buChar char="•"/>
            </a:pPr>
            <a:r>
              <a:rPr lang="en-US" dirty="0" smtClean="0"/>
              <a:t>And of course we all know someone who enters a football pool or plays the brackets during March Madness for basketball, etc., it is thought to be innocent and normalized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DD10104E-0EBF-4B1F-8908-7EF4CD537402}" type="slidenum">
              <a:rPr lang="en-US"/>
              <a:pPr/>
              <a:t>10</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dirty="0" smtClean="0"/>
              <a:t>Interestingly, NYS has the highest rate of lifetime problem gambling in the nation and the second highest rate of current problem gambling.  Which further indicates a need for early prevention efforts.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41A3B56A-EB7C-49FC-A918-58207238DA54}" type="slidenum">
              <a:rPr lang="en-US"/>
              <a:pPr/>
              <a:t>11</a:t>
            </a:fld>
            <a:endParaRPr lang="en-US"/>
          </a:p>
        </p:txBody>
      </p:sp>
      <p:sp>
        <p:nvSpPr>
          <p:cNvPr id="52227" name="Rectangle 2"/>
          <p:cNvSpPr>
            <a:spLocks noGrp="1" noRot="1" noChangeAspect="1" noChangeArrowheads="1" noTextEdit="1"/>
          </p:cNvSpPr>
          <p:nvPr>
            <p:ph type="sldImg"/>
          </p:nvPr>
        </p:nvSpPr>
        <p:spPr>
          <a:solidFill>
            <a:srgbClr val="FFFFFF"/>
          </a:solidFill>
          <a:ln/>
        </p:spPr>
      </p:sp>
      <p:sp>
        <p:nvSpPr>
          <p:cNvPr id="5222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4572000" cy="6858000"/>
          </a:xfrm>
          <a:prstGeom prst="rect">
            <a:avLst/>
          </a:prstGeom>
          <a:solidFill>
            <a:schemeClr val="accent1"/>
          </a:solidFill>
          <a:ln w="9525">
            <a:noFill/>
            <a:miter lim="800000"/>
            <a:headEnd/>
            <a:tailEnd/>
          </a:ln>
          <a:effectLst/>
        </p:spPr>
        <p:txBody>
          <a:bodyPr wrap="none" anchor="ctr"/>
          <a:lstStyle/>
          <a:p>
            <a:pPr algn="ctr">
              <a:defRPr/>
            </a:pPr>
            <a:endParaRPr kumimoji="1" lang="en-US"/>
          </a:p>
        </p:txBody>
      </p:sp>
      <p:sp>
        <p:nvSpPr>
          <p:cNvPr id="5" name="AutoShape 3"/>
          <p:cNvSpPr>
            <a:spLocks noChangeArrowheads="1"/>
          </p:cNvSpPr>
          <p:nvPr/>
        </p:nvSpPr>
        <p:spPr bwMode="auto">
          <a:xfrm>
            <a:off x="685800" y="990600"/>
            <a:ext cx="5181600" cy="19050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a:p>
        </p:txBody>
      </p:sp>
      <p:grpSp>
        <p:nvGrpSpPr>
          <p:cNvPr id="6" name="Group 18"/>
          <p:cNvGrpSpPr>
            <a:grpSpLocks/>
          </p:cNvGrpSpPr>
          <p:nvPr/>
        </p:nvGrpSpPr>
        <p:grpSpPr bwMode="auto">
          <a:xfrm>
            <a:off x="3632200" y="4889500"/>
            <a:ext cx="4876800" cy="319088"/>
            <a:chOff x="2288" y="3080"/>
            <a:chExt cx="3072" cy="201"/>
          </a:xfrm>
        </p:grpSpPr>
        <p:sp>
          <p:nvSpPr>
            <p:cNvPr id="7" name="AutoShape 12"/>
            <p:cNvSpPr>
              <a:spLocks noChangeArrowheads="1"/>
            </p:cNvSpPr>
            <p:nvPr/>
          </p:nvSpPr>
          <p:spPr bwMode="auto">
            <a:xfrm flipH="1">
              <a:off x="2288" y="3080"/>
              <a:ext cx="2914" cy="200"/>
            </a:xfrm>
            <a:prstGeom prst="roundRect">
              <a:avLst>
                <a:gd name="adj" fmla="val 0"/>
              </a:avLst>
            </a:prstGeom>
            <a:solidFill>
              <a:schemeClr val="bg2"/>
            </a:solidFill>
            <a:ln w="9525">
              <a:noFill/>
              <a:round/>
              <a:headEnd/>
              <a:tailEnd/>
            </a:ln>
            <a:effectLst/>
          </p:spPr>
          <p:txBody>
            <a:bodyPr wrap="none" anchor="ctr"/>
            <a:lstStyle/>
            <a:p>
              <a:pPr>
                <a:defRPr/>
              </a:pPr>
              <a:endParaRPr lang="en-US"/>
            </a:p>
          </p:txBody>
        </p:sp>
        <p:sp>
          <p:nvSpPr>
            <p:cNvPr id="8" name="AutoShape 13"/>
            <p:cNvSpPr>
              <a:spLocks noChangeArrowheads="1"/>
            </p:cNvSpPr>
            <p:nvPr/>
          </p:nvSpPr>
          <p:spPr bwMode="auto">
            <a:xfrm>
              <a:off x="5196" y="3080"/>
              <a:ext cx="164" cy="201"/>
            </a:xfrm>
            <a:prstGeom prst="flowChartDelay">
              <a:avLst/>
            </a:prstGeom>
            <a:solidFill>
              <a:schemeClr val="bg2"/>
            </a:solidFill>
            <a:ln w="9525">
              <a:noFill/>
              <a:miter lim="800000"/>
              <a:headEnd/>
              <a:tailEnd/>
            </a:ln>
            <a:effectLst/>
          </p:spPr>
          <p:txBody>
            <a:bodyPr wrap="none" anchor="ctr"/>
            <a:lstStyle/>
            <a:p>
              <a:pPr>
                <a:defRPr/>
              </a:pPr>
              <a:endParaRPr lang="en-US"/>
            </a:p>
          </p:txBody>
        </p:sp>
      </p:grpSp>
      <p:sp>
        <p:nvSpPr>
          <p:cNvPr id="8197" name="Rectangle 5"/>
          <p:cNvSpPr>
            <a:spLocks noGrp="1" noChangeArrowheads="1"/>
          </p:cNvSpPr>
          <p:nvPr>
            <p:ph type="subTitle" idx="1"/>
          </p:nvPr>
        </p:nvSpPr>
        <p:spPr>
          <a:xfrm>
            <a:off x="4673600" y="2927350"/>
            <a:ext cx="36576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8211" name="Rectangle 19"/>
          <p:cNvSpPr>
            <a:spLocks noGrp="1" noChangeArrowheads="1"/>
          </p:cNvSpPr>
          <p:nvPr>
            <p:ph type="ctrTitle" sz="quarter"/>
          </p:nvPr>
        </p:nvSpPr>
        <p:spPr>
          <a:xfrm>
            <a:off x="936625" y="1425575"/>
            <a:ext cx="7772400" cy="1143000"/>
          </a:xfrm>
        </p:spPr>
        <p:txBody>
          <a:bodyPr anchor="ctr"/>
          <a:lstStyle>
            <a:lvl1pPr algn="ctr">
              <a:defRPr>
                <a:solidFill>
                  <a:schemeClr val="tx1"/>
                </a:solidFill>
              </a:defRPr>
            </a:lvl1pPr>
          </a:lstStyle>
          <a:p>
            <a:r>
              <a:rPr lang="en-US"/>
              <a:t>Click to edit Master title style</a:t>
            </a:r>
          </a:p>
        </p:txBody>
      </p:sp>
      <p:sp>
        <p:nvSpPr>
          <p:cNvPr id="9" name="Rectangle 14"/>
          <p:cNvSpPr>
            <a:spLocks noGrp="1" noChangeArrowheads="1"/>
          </p:cNvSpPr>
          <p:nvPr>
            <p:ph type="dt" sz="quarter" idx="10"/>
          </p:nvPr>
        </p:nvSpPr>
        <p:spPr>
          <a:xfrm>
            <a:off x="2667000" y="6553200"/>
            <a:ext cx="1905000" cy="304800"/>
          </a:xfrm>
        </p:spPr>
        <p:txBody>
          <a:bodyPr/>
          <a:lstStyle>
            <a:lvl1pPr>
              <a:defRPr smtClean="0">
                <a:solidFill>
                  <a:schemeClr val="bg1"/>
                </a:solidFill>
              </a:defRPr>
            </a:lvl1pPr>
          </a:lstStyle>
          <a:p>
            <a:pPr>
              <a:defRPr/>
            </a:pPr>
            <a:endParaRPr lang="en-US"/>
          </a:p>
        </p:txBody>
      </p:sp>
      <p:sp>
        <p:nvSpPr>
          <p:cNvPr id="10" name="Rectangle 15"/>
          <p:cNvSpPr>
            <a:spLocks noGrp="1" noChangeArrowheads="1"/>
          </p:cNvSpPr>
          <p:nvPr>
            <p:ph type="ftr" sz="quarter" idx="11"/>
          </p:nvPr>
        </p:nvSpPr>
        <p:spPr>
          <a:xfrm>
            <a:off x="5195888" y="6553200"/>
            <a:ext cx="3279775" cy="304800"/>
          </a:xfrm>
        </p:spPr>
        <p:txBody>
          <a:bodyPr/>
          <a:lstStyle>
            <a:lvl1pPr algn="r">
              <a:defRPr smtClean="0"/>
            </a:lvl1pPr>
          </a:lstStyle>
          <a:p>
            <a:pPr>
              <a:defRPr/>
            </a:pPr>
            <a:endParaRPr lang="en-US"/>
          </a:p>
        </p:txBody>
      </p:sp>
      <p:sp>
        <p:nvSpPr>
          <p:cNvPr id="11" name="Rectangle 17"/>
          <p:cNvSpPr>
            <a:spLocks noGrp="1" noChangeArrowheads="1"/>
          </p:cNvSpPr>
          <p:nvPr>
            <p:ph type="sldNum" sz="quarter" idx="12"/>
          </p:nvPr>
        </p:nvSpPr>
        <p:spPr>
          <a:xfrm>
            <a:off x="9525" y="6359525"/>
            <a:ext cx="587375" cy="488950"/>
          </a:xfrm>
        </p:spPr>
        <p:txBody>
          <a:bodyPr anchorCtr="0"/>
          <a:lstStyle>
            <a:lvl1pPr>
              <a:defRPr smtClean="0"/>
            </a:lvl1pPr>
          </a:lstStyle>
          <a:p>
            <a:pPr>
              <a:defRPr/>
            </a:pPr>
            <a:fld id="{615C0A8A-3A9E-4C51-9C4D-F31918EC43ED}" type="slidenum">
              <a:rPr lang="en-US"/>
              <a:pPr>
                <a:defRPr/>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3AA79B3D-87FE-4089-B814-26304D10DC22}" type="slidenum">
              <a:rPr lang="en-US"/>
              <a:pPr>
                <a:defRPr/>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762000"/>
            <a:ext cx="20002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762000"/>
            <a:ext cx="58483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D601F5C5-BC39-4B60-A1DC-6BAD8D1CD701}" type="slidenum">
              <a:rPr lang="en-US"/>
              <a:pPr>
                <a:defRPr/>
              </a:pPr>
              <a:t>‹#›</a:t>
            </a:fld>
            <a:endParaRPr lang="en-US"/>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2362200"/>
            <a:ext cx="8001000" cy="3733800"/>
          </a:xfrm>
        </p:spPr>
        <p:txBody>
          <a:bodyPr/>
          <a:lstStyle/>
          <a:p>
            <a:pPr lvl="0"/>
            <a:endParaRPr lang="en-US" noProof="0" smtClean="0"/>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020DE3FA-4C36-4FB5-9731-ED6E0EB367B8}" type="slidenum">
              <a:rPr lang="en-US"/>
              <a:pPr>
                <a:defRPr/>
              </a:pPr>
              <a:t>‹#›</a:t>
            </a:fld>
            <a:endParaRPr lang="en-US"/>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914400" y="2362200"/>
            <a:ext cx="3924300" cy="3733800"/>
          </a:xfrm>
        </p:spPr>
        <p:txBody>
          <a:bodyPr/>
          <a:lstStyle/>
          <a:p>
            <a:pPr lvl="0"/>
            <a:endParaRPr lang="en-US" noProof="0" smtClean="0"/>
          </a:p>
        </p:txBody>
      </p:sp>
      <p:sp>
        <p:nvSpPr>
          <p:cNvPr id="4" name="Text Placeholder 3"/>
          <p:cNvSpPr>
            <a:spLocks noGrp="1"/>
          </p:cNvSpPr>
          <p:nvPr>
            <p:ph type="body" sz="half" idx="2"/>
          </p:nvPr>
        </p:nvSpPr>
        <p:spPr>
          <a:xfrm>
            <a:off x="49911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EA63F918-0576-4FB9-9375-D32D067B100B}" type="slidenum">
              <a:rPr lang="en-US"/>
              <a:pPr>
                <a:defRPr/>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30E0262F-F14E-4363-A698-4A3AFC656A67}" type="slidenum">
              <a:rPr lang="en-US"/>
              <a:pPr>
                <a:defRPr/>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DA25E0FE-0788-4891-A38B-3A3B9D239A30}" type="slidenum">
              <a:rPr lang="en-US"/>
              <a:pPr>
                <a:defRPr/>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911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A75CF88C-4C45-42F6-A3FF-C96197967A82}" type="slidenum">
              <a:rPr lang="en-US"/>
              <a:pPr>
                <a:defRPr/>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p>
        </p:txBody>
      </p:sp>
      <p:sp>
        <p:nvSpPr>
          <p:cNvPr id="9" name="Rectangle 15"/>
          <p:cNvSpPr>
            <a:spLocks noGrp="1" noChangeArrowheads="1"/>
          </p:cNvSpPr>
          <p:nvPr>
            <p:ph type="sldNum" sz="quarter" idx="12"/>
          </p:nvPr>
        </p:nvSpPr>
        <p:spPr>
          <a:ln/>
        </p:spPr>
        <p:txBody>
          <a:bodyPr/>
          <a:lstStyle>
            <a:lvl1pPr>
              <a:defRPr/>
            </a:lvl1pPr>
          </a:lstStyle>
          <a:p>
            <a:pPr>
              <a:defRPr/>
            </a:pPr>
            <a:fld id="{37A89274-55D7-45E8-8CC0-CD5C91D4E7C3}" type="slidenum">
              <a:rPr lang="en-US"/>
              <a:pPr>
                <a:defRPr/>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p>
        </p:txBody>
      </p:sp>
      <p:sp>
        <p:nvSpPr>
          <p:cNvPr id="5" name="Rectangle 15"/>
          <p:cNvSpPr>
            <a:spLocks noGrp="1" noChangeArrowheads="1"/>
          </p:cNvSpPr>
          <p:nvPr>
            <p:ph type="sldNum" sz="quarter" idx="12"/>
          </p:nvPr>
        </p:nvSpPr>
        <p:spPr>
          <a:ln/>
        </p:spPr>
        <p:txBody>
          <a:bodyPr/>
          <a:lstStyle>
            <a:lvl1pPr>
              <a:defRPr/>
            </a:lvl1pPr>
          </a:lstStyle>
          <a:p>
            <a:pPr>
              <a:defRPr/>
            </a:pPr>
            <a:fld id="{B2845509-0B69-4F8A-81E0-F7C475C60A4A}" type="slidenum">
              <a:rPr lang="en-US"/>
              <a:pPr>
                <a:defRPr/>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p>
        </p:txBody>
      </p:sp>
      <p:sp>
        <p:nvSpPr>
          <p:cNvPr id="4" name="Rectangle 15"/>
          <p:cNvSpPr>
            <a:spLocks noGrp="1" noChangeArrowheads="1"/>
          </p:cNvSpPr>
          <p:nvPr>
            <p:ph type="sldNum" sz="quarter" idx="12"/>
          </p:nvPr>
        </p:nvSpPr>
        <p:spPr>
          <a:ln/>
        </p:spPr>
        <p:txBody>
          <a:bodyPr/>
          <a:lstStyle>
            <a:lvl1pPr>
              <a:defRPr/>
            </a:lvl1pPr>
          </a:lstStyle>
          <a:p>
            <a:pPr>
              <a:defRPr/>
            </a:pPr>
            <a:fld id="{43CD912E-D461-4801-BC3E-36CA6030049F}" type="slidenum">
              <a:rPr lang="en-US"/>
              <a:pPr>
                <a:defRPr/>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276EAA0B-AEFD-46DE-909B-81D3AD585C56}" type="slidenum">
              <a:rPr lang="en-US"/>
              <a:pPr>
                <a:defRPr/>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09A7BF68-9563-461C-BF61-DD9F7276615B}" type="slidenum">
              <a:rPr lang="en-US"/>
              <a:pPr>
                <a:defRPr/>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2"/>
          <p:cNvGrpSpPr>
            <a:grpSpLocks/>
          </p:cNvGrpSpPr>
          <p:nvPr/>
        </p:nvGrpSpPr>
        <p:grpSpPr bwMode="auto">
          <a:xfrm>
            <a:off x="0" y="0"/>
            <a:ext cx="3200400" cy="6858000"/>
            <a:chOff x="0" y="0"/>
            <a:chExt cx="2016" cy="4320"/>
          </a:xfrm>
        </p:grpSpPr>
        <p:sp>
          <p:nvSpPr>
            <p:cNvPr id="1027" name="Rectangle 3"/>
            <p:cNvSpPr>
              <a:spLocks noChangeArrowheads="1"/>
            </p:cNvSpPr>
            <p:nvPr/>
          </p:nvSpPr>
          <p:spPr bwMode="auto">
            <a:xfrm>
              <a:off x="0" y="0"/>
              <a:ext cx="480" cy="4320"/>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1028" name="Rectangle 4"/>
            <p:cNvSpPr>
              <a:spLocks noChangeArrowheads="1"/>
            </p:cNvSpPr>
            <p:nvPr/>
          </p:nvSpPr>
          <p:spPr bwMode="auto">
            <a:xfrm>
              <a:off x="432" y="0"/>
              <a:ext cx="1584" cy="672"/>
            </a:xfrm>
            <a:prstGeom prst="rect">
              <a:avLst/>
            </a:prstGeom>
            <a:solidFill>
              <a:schemeClr val="accent1"/>
            </a:solidFill>
            <a:ln w="9525">
              <a:noFill/>
              <a:miter lim="800000"/>
              <a:headEnd/>
              <a:tailEnd/>
            </a:ln>
            <a:effectLst/>
          </p:spPr>
          <p:txBody>
            <a:bodyPr wrap="none" anchor="ctr"/>
            <a:lstStyle/>
            <a:p>
              <a:pPr>
                <a:defRPr/>
              </a:pPr>
              <a:endParaRPr lang="en-US"/>
            </a:p>
          </p:txBody>
        </p:sp>
      </p:grpSp>
      <p:sp>
        <p:nvSpPr>
          <p:cNvPr id="1029" name="AutoShape 5"/>
          <p:cNvSpPr>
            <a:spLocks noChangeArrowheads="1"/>
          </p:cNvSpPr>
          <p:nvPr/>
        </p:nvSpPr>
        <p:spPr bwMode="auto">
          <a:xfrm>
            <a:off x="762000" y="762000"/>
            <a:ext cx="5105400" cy="6096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a:p>
        </p:txBody>
      </p:sp>
      <p:sp>
        <p:nvSpPr>
          <p:cNvPr id="2052" name="Rectangle 7"/>
          <p:cNvSpPr>
            <a:spLocks noGrp="1" noChangeArrowheads="1"/>
          </p:cNvSpPr>
          <p:nvPr>
            <p:ph type="title"/>
          </p:nvPr>
        </p:nvSpPr>
        <p:spPr bwMode="auto">
          <a:xfrm>
            <a:off x="914400" y="762000"/>
            <a:ext cx="80010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3" name="Rectangle 8"/>
          <p:cNvSpPr>
            <a:spLocks noGrp="1" noChangeArrowheads="1"/>
          </p:cNvSpPr>
          <p:nvPr>
            <p:ph type="body" idx="1"/>
          </p:nvPr>
        </p:nvSpPr>
        <p:spPr bwMode="auto">
          <a:xfrm>
            <a:off x="914400" y="2362200"/>
            <a:ext cx="8001000" cy="3733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7" name="Rectangle 13"/>
          <p:cNvSpPr>
            <a:spLocks noGrp="1" noChangeArrowheads="1"/>
          </p:cNvSpPr>
          <p:nvPr>
            <p:ph type="dt" sz="half" idx="2"/>
          </p:nvPr>
        </p:nvSpPr>
        <p:spPr bwMode="auto">
          <a:xfrm>
            <a:off x="7010400" y="65532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defRPr sz="1400" smtClean="0">
                <a:latin typeface="+mn-lt"/>
              </a:defRPr>
            </a:lvl1pPr>
          </a:lstStyle>
          <a:p>
            <a:pPr>
              <a:defRPr/>
            </a:pPr>
            <a:endParaRPr lang="en-US"/>
          </a:p>
        </p:txBody>
      </p:sp>
      <p:sp>
        <p:nvSpPr>
          <p:cNvPr id="1038" name="Rectangle 14"/>
          <p:cNvSpPr>
            <a:spLocks noGrp="1" noChangeArrowheads="1"/>
          </p:cNvSpPr>
          <p:nvPr>
            <p:ph type="ftr" sz="quarter" idx="3"/>
          </p:nvPr>
        </p:nvSpPr>
        <p:spPr bwMode="auto">
          <a:xfrm>
            <a:off x="2936875" y="6529388"/>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ctr">
              <a:defRPr sz="1400" smtClean="0">
                <a:latin typeface="+mn-lt"/>
              </a:defRPr>
            </a:lvl1pPr>
          </a:lstStyle>
          <a:p>
            <a:pPr>
              <a:defRPr/>
            </a:pPr>
            <a:endParaRPr lang="en-US"/>
          </a:p>
        </p:txBody>
      </p:sp>
      <p:sp>
        <p:nvSpPr>
          <p:cNvPr id="1039" name="Rectangle 15"/>
          <p:cNvSpPr>
            <a:spLocks noGrp="1" noChangeArrowheads="1"/>
          </p:cNvSpPr>
          <p:nvPr>
            <p:ph type="sldNum" sz="quarter" idx="4"/>
          </p:nvPr>
        </p:nvSpPr>
        <p:spPr bwMode="auto">
          <a:xfrm>
            <a:off x="84138" y="63436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spAutoFit/>
          </a:bodyPr>
          <a:lstStyle>
            <a:lvl1pPr>
              <a:defRPr sz="2600" b="1" smtClean="0">
                <a:solidFill>
                  <a:schemeClr val="bg1"/>
                </a:solidFill>
                <a:latin typeface="+mn-lt"/>
              </a:defRPr>
            </a:lvl1pPr>
          </a:lstStyle>
          <a:p>
            <a:pPr>
              <a:defRPr/>
            </a:pPr>
            <a:fld id="{722844B3-9106-4160-92F2-469455C62AB7}" type="slidenum">
              <a:rPr lang="en-US"/>
              <a:pPr>
                <a:defRPr/>
              </a:pPr>
              <a:t>‹#›</a:t>
            </a:fld>
            <a:endParaRPr lang="en-US"/>
          </a:p>
        </p:txBody>
      </p:sp>
      <p:grpSp>
        <p:nvGrpSpPr>
          <p:cNvPr id="2057" name="Group 21"/>
          <p:cNvGrpSpPr>
            <a:grpSpLocks/>
          </p:cNvGrpSpPr>
          <p:nvPr/>
        </p:nvGrpSpPr>
        <p:grpSpPr bwMode="auto">
          <a:xfrm>
            <a:off x="228600" y="1981200"/>
            <a:ext cx="7391400" cy="319088"/>
            <a:chOff x="144" y="1248"/>
            <a:chExt cx="4656" cy="201"/>
          </a:xfrm>
        </p:grpSpPr>
        <p:sp>
          <p:nvSpPr>
            <p:cNvPr id="1036" name="AutoShape 12"/>
            <p:cNvSpPr>
              <a:spLocks noChangeArrowheads="1"/>
            </p:cNvSpPr>
            <p:nvPr/>
          </p:nvSpPr>
          <p:spPr bwMode="auto">
            <a:xfrm>
              <a:off x="384" y="1248"/>
              <a:ext cx="4416" cy="200"/>
            </a:xfrm>
            <a:prstGeom prst="roundRect">
              <a:avLst>
                <a:gd name="adj" fmla="val 0"/>
              </a:avLst>
            </a:prstGeom>
            <a:solidFill>
              <a:schemeClr val="bg2"/>
            </a:solidFill>
            <a:ln w="9525">
              <a:noFill/>
              <a:round/>
              <a:headEnd/>
              <a:tailEnd/>
            </a:ln>
            <a:effectLst/>
          </p:spPr>
          <p:txBody>
            <a:bodyPr wrap="none" anchor="ctr"/>
            <a:lstStyle/>
            <a:p>
              <a:pPr>
                <a:defRPr/>
              </a:pPr>
              <a:endParaRPr lang="en-US"/>
            </a:p>
          </p:txBody>
        </p:sp>
        <p:sp>
          <p:nvSpPr>
            <p:cNvPr id="1044" name="AutoShape 20"/>
            <p:cNvSpPr>
              <a:spLocks noChangeArrowheads="1"/>
            </p:cNvSpPr>
            <p:nvPr/>
          </p:nvSpPr>
          <p:spPr bwMode="auto">
            <a:xfrm flipH="1">
              <a:off x="144" y="1248"/>
              <a:ext cx="248" cy="201"/>
            </a:xfrm>
            <a:prstGeom prst="flowChartDelay">
              <a:avLst/>
            </a:prstGeom>
            <a:solidFill>
              <a:schemeClr val="bg2"/>
            </a:solidFill>
            <a:ln w="9525">
              <a:noFill/>
              <a:miter lim="800000"/>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0"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Lst>
  <p:transition>
    <p:fade thruBlk="1"/>
  </p:transition>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lnSpc>
                <a:spcPct val="100000"/>
              </a:lnSpc>
            </a:pPr>
            <a:r>
              <a:rPr lang="en-US" sz="2600" dirty="0" smtClean="0"/>
              <a:t>Problem Gambling </a:t>
            </a:r>
            <a:br>
              <a:rPr lang="en-US" sz="2600" dirty="0" smtClean="0"/>
            </a:br>
            <a:r>
              <a:rPr lang="en-US" sz="2000" i="1" dirty="0" smtClean="0"/>
              <a:t>What Parents Need to Know</a:t>
            </a:r>
          </a:p>
        </p:txBody>
      </p:sp>
      <p:sp>
        <p:nvSpPr>
          <p:cNvPr id="4099" name="Rectangle 3"/>
          <p:cNvSpPr>
            <a:spLocks noGrp="1" noChangeArrowheads="1"/>
          </p:cNvSpPr>
          <p:nvPr>
            <p:ph type="subTitle" idx="1"/>
          </p:nvPr>
        </p:nvSpPr>
        <p:spPr/>
        <p:txBody>
          <a:bodyPr/>
          <a:lstStyle/>
          <a:p>
            <a:pPr eaLnBrk="1" hangingPunct="1">
              <a:lnSpc>
                <a:spcPct val="80000"/>
              </a:lnSpc>
            </a:pPr>
            <a:r>
              <a:rPr lang="en-US" sz="1600" dirty="0" smtClean="0"/>
              <a:t>New York Council on Problem Gambling, Inc.</a:t>
            </a:r>
          </a:p>
          <a:p>
            <a:pPr eaLnBrk="1" hangingPunct="1">
              <a:lnSpc>
                <a:spcPct val="80000"/>
              </a:lnSpc>
            </a:pPr>
            <a:endParaRPr lang="en-US" sz="1600" dirty="0" smtClean="0"/>
          </a:p>
          <a:p>
            <a:pPr eaLnBrk="1" hangingPunct="1">
              <a:lnSpc>
                <a:spcPct val="80000"/>
              </a:lnSpc>
            </a:pPr>
            <a:endParaRPr lang="en-US" sz="1600" dirty="0" smtClean="0"/>
          </a:p>
          <a:p>
            <a:pPr eaLnBrk="1" hangingPunct="1">
              <a:lnSpc>
                <a:spcPct val="80000"/>
              </a:lnSpc>
            </a:pPr>
            <a:r>
              <a:rPr lang="en-US" sz="1600" dirty="0" smtClean="0"/>
              <a:t>Michelle Hadden, LMSW, CPP-G</a:t>
            </a:r>
          </a:p>
          <a:p>
            <a:pPr eaLnBrk="1" hangingPunct="1">
              <a:lnSpc>
                <a:spcPct val="80000"/>
              </a:lnSpc>
            </a:pPr>
            <a:r>
              <a:rPr lang="en-US" sz="1600" dirty="0" smtClean="0"/>
              <a:t>Director of Prevention and Training</a:t>
            </a:r>
          </a:p>
        </p:txBody>
      </p:sp>
      <p:sp>
        <p:nvSpPr>
          <p:cNvPr id="4" name="Slide Number Placeholder 3"/>
          <p:cNvSpPr>
            <a:spLocks noGrp="1"/>
          </p:cNvSpPr>
          <p:nvPr>
            <p:ph type="sldNum" sz="quarter" idx="12"/>
          </p:nvPr>
        </p:nvSpPr>
        <p:spPr/>
        <p:txBody>
          <a:bodyPr/>
          <a:lstStyle/>
          <a:p>
            <a:pPr>
              <a:defRPr/>
            </a:pPr>
            <a:fld id="{615C0A8A-3A9E-4C51-9C4D-F31918EC43ED}" type="slidenum">
              <a:rPr lang="en-US" smtClean="0"/>
              <a:pPr>
                <a:defRPr/>
              </a:pPr>
              <a:t>1</a:t>
            </a:fld>
            <a:endParaRPr lang="en-US"/>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Adolescent Gambling Statistics</a:t>
            </a:r>
          </a:p>
        </p:txBody>
      </p:sp>
      <p:graphicFrame>
        <p:nvGraphicFramePr>
          <p:cNvPr id="54353" name="Group 81"/>
          <p:cNvGraphicFramePr>
            <a:graphicFrameLocks noGrp="1"/>
          </p:cNvGraphicFramePr>
          <p:nvPr>
            <p:ph type="tbl" idx="1"/>
          </p:nvPr>
        </p:nvGraphicFramePr>
        <p:xfrm>
          <a:off x="914400" y="2362200"/>
          <a:ext cx="7924800" cy="4328160"/>
        </p:xfrm>
        <a:graphic>
          <a:graphicData uri="http://schemas.openxmlformats.org/drawingml/2006/table">
            <a:tbl>
              <a:tblPr/>
              <a:tblGrid>
                <a:gridCol w="2667000"/>
                <a:gridCol w="2590800"/>
                <a:gridCol w="2667000"/>
              </a:tblGrid>
              <a:tr h="74612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National (1999)</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000" b="0" i="0" u="none" strike="noStrike" cap="none" normalizeH="0" baseline="0" dirty="0" smtClean="0">
                          <a:ln>
                            <a:noFill/>
                          </a:ln>
                          <a:solidFill>
                            <a:schemeClr val="tx1"/>
                          </a:solidFill>
                          <a:effectLst/>
                          <a:latin typeface="Arial" charset="0"/>
                        </a:rPr>
                        <a:t>(National Adolescent Review)</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New York State (1998) </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charset="0"/>
                        </a:rPr>
                        <a:t>(Gambling and Problem Gambling Among Adolescents in New York)</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New York State</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(2006)</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000" b="0" i="0" u="none" strike="noStrike" cap="none" normalizeH="0" baseline="0" smtClean="0">
                          <a:ln>
                            <a:noFill/>
                          </a:ln>
                          <a:solidFill>
                            <a:schemeClr val="tx1"/>
                          </a:solidFill>
                          <a:effectLst/>
                          <a:latin typeface="Arial" charset="0"/>
                        </a:rPr>
                        <a:t>(OASAS School Survey)</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4771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rPr>
                        <a:t>1.5%</a:t>
                      </a:r>
                      <a:r>
                        <a:rPr kumimoji="0" lang="en-US" sz="1800" b="0" i="0" u="none" strike="noStrike" cap="none" normalizeH="0" baseline="0" dirty="0" smtClean="0">
                          <a:ln>
                            <a:noFill/>
                          </a:ln>
                          <a:solidFill>
                            <a:schemeClr val="tx1"/>
                          </a:solidFill>
                          <a:effectLst/>
                          <a:latin typeface="Arial" charset="0"/>
                        </a:rPr>
                        <a:t> of teens age 16-17 can be classified as “problem or pathological gamblers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2.4%</a:t>
                      </a:r>
                      <a:r>
                        <a:rPr kumimoji="0" lang="en-US" sz="1800" b="0" i="0" u="none" strike="noStrike" cap="none" normalizeH="0" baseline="0" smtClean="0">
                          <a:ln>
                            <a:noFill/>
                          </a:ln>
                          <a:solidFill>
                            <a:schemeClr val="tx1"/>
                          </a:solidFill>
                          <a:effectLst/>
                          <a:latin typeface="Arial" charset="0"/>
                        </a:rPr>
                        <a:t> of teens are currently suffering</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10%</a:t>
                      </a:r>
                      <a:r>
                        <a:rPr kumimoji="0" lang="en-US" sz="1800" b="0" i="0" u="none" strike="noStrike" cap="none" normalizeH="0" baseline="0" smtClean="0">
                          <a:ln>
                            <a:noFill/>
                          </a:ln>
                          <a:solidFill>
                            <a:schemeClr val="tx1"/>
                          </a:solidFill>
                          <a:effectLst/>
                          <a:latin typeface="Arial" charset="0"/>
                        </a:rPr>
                        <a:t> of students have experienced problem gambling in the past year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4612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2%</a:t>
                      </a:r>
                      <a:r>
                        <a:rPr kumimoji="0" lang="en-US" sz="1800" b="0" i="0" u="none" strike="noStrike" cap="none" normalizeH="0" baseline="0" smtClean="0">
                          <a:ln>
                            <a:noFill/>
                          </a:ln>
                          <a:solidFill>
                            <a:schemeClr val="tx1"/>
                          </a:solidFill>
                          <a:effectLst/>
                          <a:latin typeface="Arial" charset="0"/>
                        </a:rPr>
                        <a:t> can be classified as “at-risk”</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14%</a:t>
                      </a:r>
                      <a:r>
                        <a:rPr kumimoji="0" lang="en-US" sz="1800" b="0" i="0" u="none" strike="noStrike" cap="none" normalizeH="0" baseline="0" smtClean="0">
                          <a:ln>
                            <a:noFill/>
                          </a:ln>
                          <a:solidFill>
                            <a:schemeClr val="tx1"/>
                          </a:solidFill>
                          <a:effectLst/>
                          <a:latin typeface="Arial" charset="0"/>
                        </a:rPr>
                        <a:t> total are at risk for developing a problem</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20</a:t>
                      </a:r>
                      <a:r>
                        <a:rPr kumimoji="0" lang="en-US" sz="1800" b="0" i="0" u="none" strike="noStrike" cap="none" normalizeH="0" baseline="0" smtClean="0">
                          <a:ln>
                            <a:noFill/>
                          </a:ln>
                          <a:solidFill>
                            <a:schemeClr val="tx1"/>
                          </a:solidFill>
                          <a:effectLst/>
                          <a:latin typeface="Arial" charset="0"/>
                        </a:rPr>
                        <a:t>% either at risk or already experiencing problems</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4771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30-40%</a:t>
                      </a:r>
                      <a:r>
                        <a:rPr kumimoji="0" lang="en-US" sz="1800" b="0" i="0" u="none" strike="noStrike" cap="none" normalizeH="0" baseline="0" smtClean="0">
                          <a:ln>
                            <a:noFill/>
                          </a:ln>
                          <a:solidFill>
                            <a:schemeClr val="tx1"/>
                          </a:solidFill>
                          <a:effectLst/>
                          <a:latin typeface="Arial" charset="0"/>
                        </a:rPr>
                        <a:t> of adolescents report gambling with their parents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44%</a:t>
                      </a:r>
                      <a:r>
                        <a:rPr kumimoji="0" lang="en-US" sz="1800" b="0" i="0" u="none" strike="noStrike" cap="none" normalizeH="0" baseline="0" smtClean="0">
                          <a:ln>
                            <a:noFill/>
                          </a:ln>
                          <a:solidFill>
                            <a:schemeClr val="tx1"/>
                          </a:solidFill>
                          <a:effectLst/>
                          <a:latin typeface="Arial" charset="0"/>
                        </a:rPr>
                        <a:t> of adolescents who have gambled started with parents or other family members</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37%</a:t>
                      </a:r>
                      <a:r>
                        <a:rPr kumimoji="0" lang="en-US" sz="1800" b="0" i="0" u="none" strike="noStrike" cap="none" normalizeH="0" baseline="0" smtClean="0">
                          <a:ln>
                            <a:noFill/>
                          </a:ln>
                          <a:solidFill>
                            <a:schemeClr val="tx1"/>
                          </a:solidFill>
                          <a:effectLst/>
                          <a:latin typeface="Arial" charset="0"/>
                        </a:rPr>
                        <a:t> of students do not know how their parents feel about gambling.</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4" name="Slide Number Placeholder 3"/>
          <p:cNvSpPr>
            <a:spLocks noGrp="1"/>
          </p:cNvSpPr>
          <p:nvPr>
            <p:ph type="sldNum" sz="quarter" idx="12"/>
          </p:nvPr>
        </p:nvSpPr>
        <p:spPr/>
        <p:txBody>
          <a:bodyPr/>
          <a:lstStyle/>
          <a:p>
            <a:pPr>
              <a:defRPr/>
            </a:pPr>
            <a:fld id="{020DE3FA-4C36-4FB5-9731-ED6E0EB367B8}" type="slidenum">
              <a:rPr lang="en-US" smtClean="0"/>
              <a:pPr>
                <a:defRPr/>
              </a:pPr>
              <a:t>10</a:t>
            </a:fld>
            <a:endParaRPr lang="en-US"/>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smtClean="0"/>
              <a:t>Other Statistics </a:t>
            </a:r>
          </a:p>
        </p:txBody>
      </p:sp>
      <p:sp>
        <p:nvSpPr>
          <p:cNvPr id="22531" name="Rectangle 3"/>
          <p:cNvSpPr>
            <a:spLocks noGrp="1" noChangeArrowheads="1"/>
          </p:cNvSpPr>
          <p:nvPr>
            <p:ph type="body" sz="half" idx="2"/>
          </p:nvPr>
        </p:nvSpPr>
        <p:spPr/>
        <p:txBody>
          <a:bodyPr/>
          <a:lstStyle/>
          <a:p>
            <a:pPr eaLnBrk="1" hangingPunct="1">
              <a:lnSpc>
                <a:spcPct val="90000"/>
              </a:lnSpc>
            </a:pPr>
            <a:r>
              <a:rPr lang="en-US" sz="2000" dirty="0" smtClean="0"/>
              <a:t>72% of students in grades 7-12 engaged in at least one gambling activity in the past year.</a:t>
            </a:r>
          </a:p>
          <a:p>
            <a:pPr eaLnBrk="1" hangingPunct="1">
              <a:lnSpc>
                <a:spcPct val="90000"/>
              </a:lnSpc>
            </a:pPr>
            <a:r>
              <a:rPr lang="en-US" sz="2000" dirty="0" smtClean="0"/>
              <a:t>34% have gambled within the past month and 12% have gambled four or more times in the past month.</a:t>
            </a:r>
          </a:p>
          <a:p>
            <a:pPr eaLnBrk="1" hangingPunct="1">
              <a:lnSpc>
                <a:spcPct val="90000"/>
              </a:lnSpc>
            </a:pPr>
            <a:r>
              <a:rPr lang="en-US" sz="2000" dirty="0" smtClean="0"/>
              <a:t>Males were 4x more likely to have experienced problem gambling compared to females.</a:t>
            </a:r>
          </a:p>
        </p:txBody>
      </p:sp>
      <p:pic>
        <p:nvPicPr>
          <p:cNvPr id="22532" name="Picture 4" descr="j0399753"/>
          <p:cNvPicPr>
            <a:picLocks noGrp="1" noChangeAspect="1" noChangeArrowheads="1"/>
          </p:cNvPicPr>
          <p:nvPr>
            <p:ph type="clipArt" sz="half" idx="1"/>
          </p:nvPr>
        </p:nvPicPr>
        <p:blipFill>
          <a:blip r:embed="rId3" cstate="print"/>
          <a:srcRect/>
          <a:stretch>
            <a:fillRect/>
          </a:stretch>
        </p:blipFill>
        <p:spPr>
          <a:xfrm>
            <a:off x="1631950" y="2362200"/>
            <a:ext cx="2489200" cy="3733800"/>
          </a:xfrm>
        </p:spPr>
      </p:pic>
      <p:sp>
        <p:nvSpPr>
          <p:cNvPr id="22533" name="Text Box 5"/>
          <p:cNvSpPr txBox="1">
            <a:spLocks noChangeArrowheads="1"/>
          </p:cNvSpPr>
          <p:nvPr/>
        </p:nvSpPr>
        <p:spPr bwMode="auto">
          <a:xfrm>
            <a:off x="1143000" y="6324600"/>
            <a:ext cx="3352800" cy="792163"/>
          </a:xfrm>
          <a:prstGeom prst="rect">
            <a:avLst/>
          </a:prstGeom>
          <a:noFill/>
          <a:ln w="9525">
            <a:noFill/>
            <a:miter lim="800000"/>
            <a:headEnd/>
            <a:tailEnd/>
          </a:ln>
        </p:spPr>
        <p:txBody>
          <a:bodyPr>
            <a:spAutoFit/>
          </a:bodyPr>
          <a:lstStyle/>
          <a:p>
            <a:pPr>
              <a:spcBef>
                <a:spcPct val="20000"/>
              </a:spcBef>
              <a:buClr>
                <a:schemeClr val="tx1"/>
              </a:buClr>
              <a:buSzPct val="75000"/>
              <a:buFont typeface="Wingdings" pitchFamily="2" charset="2"/>
              <a:buNone/>
            </a:pPr>
            <a:r>
              <a:rPr lang="en-US" sz="1000">
                <a:latin typeface="Arial" charset="0"/>
              </a:rPr>
              <a:t>(OASAS School Survey, 2006)</a:t>
            </a:r>
          </a:p>
          <a:p>
            <a:pPr>
              <a:spcBef>
                <a:spcPct val="50000"/>
              </a:spcBef>
            </a:pPr>
            <a:endParaRPr lang="en-US"/>
          </a:p>
        </p:txBody>
      </p:sp>
      <p:sp>
        <p:nvSpPr>
          <p:cNvPr id="6" name="Slide Number Placeholder 5"/>
          <p:cNvSpPr>
            <a:spLocks noGrp="1"/>
          </p:cNvSpPr>
          <p:nvPr>
            <p:ph type="sldNum" sz="quarter" idx="12"/>
          </p:nvPr>
        </p:nvSpPr>
        <p:spPr/>
        <p:txBody>
          <a:bodyPr/>
          <a:lstStyle/>
          <a:p>
            <a:pPr>
              <a:defRPr/>
            </a:pPr>
            <a:fld id="{EA63F918-0576-4FB9-9375-D32D067B100B}" type="slidenum">
              <a:rPr lang="en-US" smtClean="0"/>
              <a:pPr>
                <a:defRPr/>
              </a:pPr>
              <a:t>11</a:t>
            </a:fld>
            <a:endParaRPr lang="en-US"/>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Problem/ Pathological Gambling and Chemical Dependency</a:t>
            </a:r>
          </a:p>
        </p:txBody>
      </p:sp>
      <p:sp>
        <p:nvSpPr>
          <p:cNvPr id="23555" name="Rectangle 3"/>
          <p:cNvSpPr>
            <a:spLocks noGrp="1" noChangeArrowheads="1"/>
          </p:cNvSpPr>
          <p:nvPr>
            <p:ph type="body" idx="1"/>
          </p:nvPr>
        </p:nvSpPr>
        <p:spPr/>
        <p:txBody>
          <a:bodyPr/>
          <a:lstStyle/>
          <a:p>
            <a:pPr eaLnBrk="1" hangingPunct="1">
              <a:buFont typeface="Wingdings" pitchFamily="2" charset="2"/>
              <a:buNone/>
            </a:pPr>
            <a:r>
              <a:rPr lang="en-US" dirty="0" smtClean="0"/>
              <a:t>	</a:t>
            </a:r>
          </a:p>
          <a:p>
            <a:pPr eaLnBrk="1" hangingPunct="1">
              <a:buFont typeface="Wingdings" pitchFamily="2" charset="2"/>
              <a:buNone/>
            </a:pPr>
            <a:r>
              <a:rPr lang="en-US" dirty="0" smtClean="0"/>
              <a:t>	Of those students in grades 7-12 who are in need of chemical dependency treatment services, 28% also experienced problem gambling in the past year.</a:t>
            </a:r>
          </a:p>
          <a:p>
            <a:pPr eaLnBrk="1" hangingPunct="1">
              <a:buFont typeface="Wingdings" pitchFamily="2" charset="2"/>
              <a:buNone/>
            </a:pPr>
            <a:endParaRPr lang="en-US" dirty="0" smtClean="0"/>
          </a:p>
          <a:p>
            <a:pPr eaLnBrk="1" hangingPunct="1">
              <a:buFont typeface="Wingdings" pitchFamily="2" charset="2"/>
              <a:buNone/>
            </a:pPr>
            <a:r>
              <a:rPr lang="en-US" sz="1800" dirty="0" smtClean="0"/>
              <a:t>(OASAS School Survey, 2006)</a:t>
            </a:r>
          </a:p>
        </p:txBody>
      </p:sp>
      <p:sp>
        <p:nvSpPr>
          <p:cNvPr id="4" name="Slide Number Placeholder 3"/>
          <p:cNvSpPr>
            <a:spLocks noGrp="1"/>
          </p:cNvSpPr>
          <p:nvPr>
            <p:ph type="sldNum" sz="quarter" idx="12"/>
          </p:nvPr>
        </p:nvSpPr>
        <p:spPr/>
        <p:txBody>
          <a:bodyPr/>
          <a:lstStyle/>
          <a:p>
            <a:pPr>
              <a:defRPr/>
            </a:pPr>
            <a:fld id="{30E0262F-F14E-4363-A698-4A3AFC656A67}" type="slidenum">
              <a:rPr lang="en-US" smtClean="0"/>
              <a:pPr>
                <a:defRPr/>
              </a:pPr>
              <a:t>12</a:t>
            </a:fld>
            <a:endParaRPr lang="en-US"/>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Reports show students that reported gambling were:</a:t>
            </a:r>
          </a:p>
        </p:txBody>
      </p:sp>
      <p:sp>
        <p:nvSpPr>
          <p:cNvPr id="24579" name="Rectangle 3"/>
          <p:cNvSpPr>
            <a:spLocks noGrp="1" noChangeArrowheads="1"/>
          </p:cNvSpPr>
          <p:nvPr>
            <p:ph type="body" idx="1"/>
          </p:nvPr>
        </p:nvSpPr>
        <p:spPr/>
        <p:txBody>
          <a:bodyPr/>
          <a:lstStyle/>
          <a:p>
            <a:pPr eaLnBrk="1" hangingPunct="1">
              <a:lnSpc>
                <a:spcPct val="90000"/>
              </a:lnSpc>
            </a:pPr>
            <a:r>
              <a:rPr lang="en-US" dirty="0" smtClean="0"/>
              <a:t>Over 50% more likely to drink alcohol</a:t>
            </a:r>
          </a:p>
          <a:p>
            <a:pPr eaLnBrk="1" hangingPunct="1">
              <a:lnSpc>
                <a:spcPct val="90000"/>
              </a:lnSpc>
            </a:pPr>
            <a:r>
              <a:rPr lang="en-US" dirty="0" smtClean="0"/>
              <a:t>More than twice as likely to binge drink</a:t>
            </a:r>
          </a:p>
          <a:p>
            <a:pPr eaLnBrk="1" hangingPunct="1">
              <a:lnSpc>
                <a:spcPct val="90000"/>
              </a:lnSpc>
            </a:pPr>
            <a:r>
              <a:rPr lang="en-US" dirty="0" smtClean="0"/>
              <a:t>More than three times as likely to use marijuana</a:t>
            </a:r>
          </a:p>
          <a:p>
            <a:pPr eaLnBrk="1" hangingPunct="1">
              <a:lnSpc>
                <a:spcPct val="90000"/>
              </a:lnSpc>
            </a:pPr>
            <a:r>
              <a:rPr lang="en-US" dirty="0" smtClean="0"/>
              <a:t>Three times as likely to use other illegal drugs</a:t>
            </a:r>
          </a:p>
          <a:p>
            <a:pPr eaLnBrk="1" hangingPunct="1">
              <a:lnSpc>
                <a:spcPct val="90000"/>
              </a:lnSpc>
            </a:pPr>
            <a:r>
              <a:rPr lang="en-US" dirty="0" smtClean="0"/>
              <a:t>Almost three times as likely to get in trouble with the police</a:t>
            </a:r>
          </a:p>
          <a:p>
            <a:pPr eaLnBrk="1" hangingPunct="1">
              <a:lnSpc>
                <a:spcPct val="90000"/>
              </a:lnSpc>
            </a:pPr>
            <a:r>
              <a:rPr lang="en-US" dirty="0" smtClean="0"/>
              <a:t>Almost three times as likely to steal or shoplift</a:t>
            </a:r>
          </a:p>
        </p:txBody>
      </p:sp>
      <p:sp>
        <p:nvSpPr>
          <p:cNvPr id="24580" name="Text Box 4"/>
          <p:cNvSpPr txBox="1">
            <a:spLocks noChangeArrowheads="1"/>
          </p:cNvSpPr>
          <p:nvPr/>
        </p:nvSpPr>
        <p:spPr bwMode="auto">
          <a:xfrm>
            <a:off x="838200" y="6172200"/>
            <a:ext cx="7924800" cy="457200"/>
          </a:xfrm>
          <a:prstGeom prst="rect">
            <a:avLst/>
          </a:prstGeom>
          <a:noFill/>
          <a:ln w="9525">
            <a:noFill/>
            <a:miter lim="800000"/>
            <a:headEnd/>
            <a:tailEnd/>
          </a:ln>
        </p:spPr>
        <p:txBody>
          <a:bodyPr>
            <a:spAutoFit/>
          </a:bodyPr>
          <a:lstStyle/>
          <a:p>
            <a:pPr>
              <a:spcBef>
                <a:spcPct val="50000"/>
              </a:spcBef>
            </a:pPr>
            <a:endParaRPr lang="en-US"/>
          </a:p>
        </p:txBody>
      </p:sp>
      <p:sp>
        <p:nvSpPr>
          <p:cNvPr id="24581" name="Text Box 5"/>
          <p:cNvSpPr txBox="1">
            <a:spLocks noChangeArrowheads="1"/>
          </p:cNvSpPr>
          <p:nvPr/>
        </p:nvSpPr>
        <p:spPr bwMode="auto">
          <a:xfrm>
            <a:off x="1143000" y="6248400"/>
            <a:ext cx="7543800" cy="792163"/>
          </a:xfrm>
          <a:prstGeom prst="rect">
            <a:avLst/>
          </a:prstGeom>
          <a:noFill/>
          <a:ln w="9525">
            <a:noFill/>
            <a:miter lim="800000"/>
            <a:headEnd/>
            <a:tailEnd/>
          </a:ln>
        </p:spPr>
        <p:txBody>
          <a:bodyPr>
            <a:spAutoFit/>
          </a:bodyPr>
          <a:lstStyle/>
          <a:p>
            <a:pPr>
              <a:spcBef>
                <a:spcPct val="20000"/>
              </a:spcBef>
              <a:buClr>
                <a:schemeClr val="tx1"/>
              </a:buClr>
              <a:buSzPct val="75000"/>
              <a:buFont typeface="Wingdings" pitchFamily="2" charset="2"/>
              <a:buNone/>
            </a:pPr>
            <a:r>
              <a:rPr lang="en-US" sz="1000">
                <a:latin typeface="Arial" charset="0"/>
              </a:rPr>
              <a:t>(Gambling and Problem Gambling Among Adolescents in New York, 1998)</a:t>
            </a:r>
          </a:p>
          <a:p>
            <a:pPr>
              <a:spcBef>
                <a:spcPct val="50000"/>
              </a:spcBef>
            </a:pPr>
            <a:endParaRPr lang="en-US"/>
          </a:p>
        </p:txBody>
      </p:sp>
      <p:sp>
        <p:nvSpPr>
          <p:cNvPr id="6" name="Slide Number Placeholder 5"/>
          <p:cNvSpPr>
            <a:spLocks noGrp="1"/>
          </p:cNvSpPr>
          <p:nvPr>
            <p:ph type="sldNum" sz="quarter" idx="12"/>
          </p:nvPr>
        </p:nvSpPr>
        <p:spPr/>
        <p:txBody>
          <a:bodyPr/>
          <a:lstStyle/>
          <a:p>
            <a:pPr>
              <a:defRPr/>
            </a:pPr>
            <a:fld id="{30E0262F-F14E-4363-A698-4A3AFC656A67}" type="slidenum">
              <a:rPr lang="en-US" smtClean="0"/>
              <a:pPr>
                <a:defRPr/>
              </a:pPr>
              <a:t>13</a:t>
            </a:fld>
            <a:endParaRPr lang="en-US"/>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Risk Factors Associated With Problem Gambling by Domain </a:t>
            </a:r>
            <a:br>
              <a:rPr lang="en-US" smtClean="0"/>
            </a:br>
            <a:r>
              <a:rPr lang="en-US" sz="1400" smtClean="0"/>
              <a:t>(Gupta and Derevensky, 2000)</a:t>
            </a:r>
          </a:p>
        </p:txBody>
      </p:sp>
      <p:graphicFrame>
        <p:nvGraphicFramePr>
          <p:cNvPr id="68674" name="Group 66"/>
          <p:cNvGraphicFramePr>
            <a:graphicFrameLocks noGrp="1"/>
          </p:cNvGraphicFramePr>
          <p:nvPr>
            <p:ph type="tbl" idx="1"/>
          </p:nvPr>
        </p:nvGraphicFramePr>
        <p:xfrm>
          <a:off x="914400" y="2362200"/>
          <a:ext cx="8001000" cy="4403727"/>
        </p:xfrm>
        <a:graphic>
          <a:graphicData uri="http://schemas.openxmlformats.org/drawingml/2006/table">
            <a:tbl>
              <a:tblPr/>
              <a:tblGrid>
                <a:gridCol w="1600200"/>
                <a:gridCol w="1600200"/>
                <a:gridCol w="990600"/>
                <a:gridCol w="2057400"/>
                <a:gridCol w="1752600"/>
              </a:tblGrid>
              <a:tr h="6096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Community</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Family</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School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Individual/ Peer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Constitutional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74771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Accessibility</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Family history of addiction, illegal activity</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Poor impulse control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Delinquency and persistent problem behaviors</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Biochemical factors</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4612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Lack of Community Awareness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Lack of parental knowledge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Peer influence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Gender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4771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Social Acceptance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Competitive home environment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Attitudes favorable to problems gambling</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Depression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7628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Media; television lottery ads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Family attitudes and involvement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Early win; early onset of gambling experiences</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Suicide attempts</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7628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Lack of parental objection to youth gambling</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Poor coping skills</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4" name="Slide Number Placeholder 3"/>
          <p:cNvSpPr>
            <a:spLocks noGrp="1"/>
          </p:cNvSpPr>
          <p:nvPr>
            <p:ph type="sldNum" sz="quarter" idx="12"/>
          </p:nvPr>
        </p:nvSpPr>
        <p:spPr/>
        <p:txBody>
          <a:bodyPr/>
          <a:lstStyle/>
          <a:p>
            <a:pPr>
              <a:defRPr/>
            </a:pPr>
            <a:fld id="{020DE3FA-4C36-4FB5-9731-ED6E0EB367B8}" type="slidenum">
              <a:rPr lang="en-US" smtClean="0"/>
              <a:pPr>
                <a:defRPr/>
              </a:pPr>
              <a:t>14</a:t>
            </a:fld>
            <a:endParaRPr lang="en-US"/>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WARNING SIGNS </a:t>
            </a:r>
            <a:r>
              <a:rPr lang="en-US" sz="1600" smtClean="0"/>
              <a:t>(NY Council on Problem Gambling)</a:t>
            </a:r>
          </a:p>
        </p:txBody>
      </p:sp>
      <p:sp>
        <p:nvSpPr>
          <p:cNvPr id="70659" name="Rectangle 3"/>
          <p:cNvSpPr>
            <a:spLocks noGrp="1" noChangeArrowheads="1"/>
          </p:cNvSpPr>
          <p:nvPr>
            <p:ph type="body" idx="1"/>
          </p:nvPr>
        </p:nvSpPr>
        <p:spPr/>
        <p:txBody>
          <a:bodyPr/>
          <a:lstStyle/>
          <a:p>
            <a:pPr eaLnBrk="1" hangingPunct="1"/>
            <a:r>
              <a:rPr lang="en-US" sz="2400" dirty="0" smtClean="0">
                <a:cs typeface="Arial" charset="0"/>
              </a:rPr>
              <a:t>Increased time spent engaged in gambling activities </a:t>
            </a:r>
            <a:endParaRPr lang="en-US" sz="2400" dirty="0" smtClean="0">
              <a:cs typeface="Times New Roman" pitchFamily="18" charset="0"/>
            </a:endParaRPr>
          </a:p>
          <a:p>
            <a:pPr eaLnBrk="1" hangingPunct="1"/>
            <a:r>
              <a:rPr lang="en-US" sz="2400" dirty="0" smtClean="0">
                <a:cs typeface="Arial" charset="0"/>
              </a:rPr>
              <a:t>Decrease in previously enjoyable activities and primary interest in gambling related activities </a:t>
            </a:r>
            <a:endParaRPr lang="en-US" sz="2400" dirty="0" smtClean="0">
              <a:cs typeface="Times New Roman" pitchFamily="18" charset="0"/>
            </a:endParaRPr>
          </a:p>
          <a:p>
            <a:pPr eaLnBrk="1" hangingPunct="1"/>
            <a:r>
              <a:rPr lang="en-US" sz="2400" dirty="0" smtClean="0">
                <a:cs typeface="Arial" charset="0"/>
              </a:rPr>
              <a:t>Increased anxiety and depression</a:t>
            </a:r>
            <a:endParaRPr lang="en-US" sz="2400" dirty="0" smtClean="0">
              <a:cs typeface="Times New Roman" pitchFamily="18" charset="0"/>
            </a:endParaRPr>
          </a:p>
          <a:p>
            <a:pPr eaLnBrk="1" hangingPunct="1"/>
            <a:r>
              <a:rPr lang="en-US" sz="2400" dirty="0" smtClean="0">
                <a:cs typeface="Arial" charset="0"/>
              </a:rPr>
              <a:t>Problems at home and/ or with friends, significant other</a:t>
            </a:r>
            <a:endParaRPr lang="en-US" sz="2400" dirty="0" smtClean="0">
              <a:cs typeface="Times New Roman" pitchFamily="18" charset="0"/>
            </a:endParaRPr>
          </a:p>
          <a:p>
            <a:pPr eaLnBrk="1" hangingPunct="1"/>
            <a:r>
              <a:rPr lang="en-US" sz="2400" dirty="0" smtClean="0">
                <a:cs typeface="Arial" charset="0"/>
              </a:rPr>
              <a:t>Financial difficulties despite regular income</a:t>
            </a:r>
            <a:endParaRPr lang="en-US" sz="2400" dirty="0" smtClean="0">
              <a:cs typeface="Times New Roman" pitchFamily="18" charset="0"/>
            </a:endParaRPr>
          </a:p>
          <a:p>
            <a:pPr eaLnBrk="1" hangingPunct="1"/>
            <a:r>
              <a:rPr lang="en-US" sz="2400" dirty="0" smtClean="0">
                <a:cs typeface="Arial" charset="0"/>
              </a:rPr>
              <a:t>Selling possessions to finance gambling</a:t>
            </a:r>
            <a:endParaRPr lang="en-US" sz="2400" dirty="0" smtClean="0">
              <a:cs typeface="Times New Roman" pitchFamily="18" charset="0"/>
            </a:endParaRPr>
          </a:p>
          <a:p>
            <a:pPr eaLnBrk="1" hangingPunct="1"/>
            <a:r>
              <a:rPr lang="en-US" sz="2400" dirty="0" smtClean="0">
                <a:cs typeface="Arial" charset="0"/>
              </a:rPr>
              <a:t>Unexplained absences from school or classes </a:t>
            </a:r>
            <a:endParaRPr lang="en-US" sz="2400" dirty="0" smtClean="0">
              <a:cs typeface="Times New Roman" pitchFamily="18" charset="0"/>
            </a:endParaRPr>
          </a:p>
          <a:p>
            <a:pPr eaLnBrk="1" hangingPunct="1"/>
            <a:endParaRPr lang="en-US" sz="2400" dirty="0" smtClean="0">
              <a:cs typeface="Times New Roman" pitchFamily="18" charset="0"/>
            </a:endParaRPr>
          </a:p>
        </p:txBody>
      </p:sp>
      <p:sp>
        <p:nvSpPr>
          <p:cNvPr id="4" name="Slide Number Placeholder 3"/>
          <p:cNvSpPr>
            <a:spLocks noGrp="1"/>
          </p:cNvSpPr>
          <p:nvPr>
            <p:ph type="sldNum" sz="quarter" idx="12"/>
          </p:nvPr>
        </p:nvSpPr>
        <p:spPr/>
        <p:txBody>
          <a:bodyPr/>
          <a:lstStyle/>
          <a:p>
            <a:pPr>
              <a:defRPr/>
            </a:pPr>
            <a:fld id="{30E0262F-F14E-4363-A698-4A3AFC656A67}" type="slidenum">
              <a:rPr lang="en-US" smtClean="0"/>
              <a:pPr>
                <a:defRPr/>
              </a:pPr>
              <a:t>15</a:t>
            </a:fld>
            <a:endParaRPr lang="en-US"/>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Cont.</a:t>
            </a:r>
          </a:p>
        </p:txBody>
      </p:sp>
      <p:sp>
        <p:nvSpPr>
          <p:cNvPr id="71683" name="Rectangle 3"/>
          <p:cNvSpPr>
            <a:spLocks noGrp="1" noChangeArrowheads="1"/>
          </p:cNvSpPr>
          <p:nvPr>
            <p:ph type="body" idx="1"/>
          </p:nvPr>
        </p:nvSpPr>
        <p:spPr/>
        <p:txBody>
          <a:bodyPr/>
          <a:lstStyle/>
          <a:p>
            <a:pPr eaLnBrk="1" hangingPunct="1">
              <a:lnSpc>
                <a:spcPct val="90000"/>
              </a:lnSpc>
            </a:pPr>
            <a:r>
              <a:rPr lang="en-US" sz="2400" dirty="0" smtClean="0">
                <a:cs typeface="Arial" charset="0"/>
              </a:rPr>
              <a:t>Exaggerated display of money or other material possessions </a:t>
            </a:r>
            <a:endParaRPr lang="en-US" sz="2400" dirty="0" smtClean="0">
              <a:cs typeface="Times New Roman" pitchFamily="18" charset="0"/>
            </a:endParaRPr>
          </a:p>
          <a:p>
            <a:pPr eaLnBrk="1" hangingPunct="1">
              <a:lnSpc>
                <a:spcPct val="90000"/>
              </a:lnSpc>
            </a:pPr>
            <a:r>
              <a:rPr lang="en-US" sz="2400" dirty="0" smtClean="0">
                <a:cs typeface="Arial" charset="0"/>
              </a:rPr>
              <a:t>Daily or weekly card game </a:t>
            </a:r>
            <a:endParaRPr lang="en-US" sz="2400" dirty="0" smtClean="0">
              <a:cs typeface="Times New Roman" pitchFamily="18" charset="0"/>
            </a:endParaRPr>
          </a:p>
          <a:p>
            <a:pPr eaLnBrk="1" hangingPunct="1">
              <a:lnSpc>
                <a:spcPct val="90000"/>
              </a:lnSpc>
            </a:pPr>
            <a:r>
              <a:rPr lang="en-US" sz="2400" dirty="0" smtClean="0">
                <a:cs typeface="Arial" charset="0"/>
              </a:rPr>
              <a:t>Bragging about winning at gambling </a:t>
            </a:r>
            <a:endParaRPr lang="en-US" sz="2400" dirty="0" smtClean="0">
              <a:cs typeface="Times New Roman" pitchFamily="18" charset="0"/>
            </a:endParaRPr>
          </a:p>
          <a:p>
            <a:pPr eaLnBrk="1" hangingPunct="1">
              <a:lnSpc>
                <a:spcPct val="90000"/>
              </a:lnSpc>
            </a:pPr>
            <a:r>
              <a:rPr lang="en-US" sz="2400" dirty="0" smtClean="0">
                <a:cs typeface="Arial" charset="0"/>
              </a:rPr>
              <a:t>Intense interest in gambling conversations </a:t>
            </a:r>
            <a:endParaRPr lang="en-US" sz="2400" dirty="0" smtClean="0">
              <a:cs typeface="Times New Roman" pitchFamily="18" charset="0"/>
            </a:endParaRPr>
          </a:p>
          <a:p>
            <a:pPr eaLnBrk="1" hangingPunct="1">
              <a:lnSpc>
                <a:spcPct val="90000"/>
              </a:lnSpc>
            </a:pPr>
            <a:r>
              <a:rPr lang="en-US" sz="2400" dirty="0" smtClean="0">
                <a:cs typeface="Arial" charset="0"/>
              </a:rPr>
              <a:t>Unusual interest in newspapers/magazines/periodicals/sports scores </a:t>
            </a:r>
            <a:endParaRPr lang="en-US" sz="2400" dirty="0" smtClean="0">
              <a:cs typeface="Times New Roman" pitchFamily="18" charset="0"/>
            </a:endParaRPr>
          </a:p>
          <a:p>
            <a:pPr eaLnBrk="1" hangingPunct="1">
              <a:lnSpc>
                <a:spcPct val="90000"/>
              </a:lnSpc>
            </a:pPr>
            <a:r>
              <a:rPr lang="en-US" sz="2400" dirty="0" smtClean="0">
                <a:cs typeface="Arial" charset="0"/>
              </a:rPr>
              <a:t>Unaccountable explanation for new items of value in possession </a:t>
            </a:r>
            <a:endParaRPr lang="en-US" sz="2400" dirty="0" smtClean="0">
              <a:cs typeface="Times New Roman" pitchFamily="18" charset="0"/>
            </a:endParaRPr>
          </a:p>
          <a:p>
            <a:pPr eaLnBrk="1" hangingPunct="1">
              <a:lnSpc>
                <a:spcPct val="90000"/>
              </a:lnSpc>
            </a:pPr>
            <a:endParaRPr lang="en-US" sz="2400" dirty="0" smtClean="0"/>
          </a:p>
        </p:txBody>
      </p:sp>
      <p:sp>
        <p:nvSpPr>
          <p:cNvPr id="4" name="Slide Number Placeholder 3"/>
          <p:cNvSpPr>
            <a:spLocks noGrp="1"/>
          </p:cNvSpPr>
          <p:nvPr>
            <p:ph type="sldNum" sz="quarter" idx="12"/>
          </p:nvPr>
        </p:nvSpPr>
        <p:spPr/>
        <p:txBody>
          <a:bodyPr/>
          <a:lstStyle/>
          <a:p>
            <a:pPr>
              <a:defRPr/>
            </a:pPr>
            <a:fld id="{30E0262F-F14E-4363-A698-4A3AFC656A67}" type="slidenum">
              <a:rPr lang="en-US" smtClean="0"/>
              <a:pPr>
                <a:defRPr/>
              </a:pPr>
              <a:t>16</a:t>
            </a:fld>
            <a:endParaRPr lang="en-US"/>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Cont.</a:t>
            </a:r>
          </a:p>
        </p:txBody>
      </p:sp>
      <p:sp>
        <p:nvSpPr>
          <p:cNvPr id="72707" name="Rectangle 3"/>
          <p:cNvSpPr>
            <a:spLocks noGrp="1" noChangeArrowheads="1"/>
          </p:cNvSpPr>
          <p:nvPr>
            <p:ph type="body" idx="1"/>
          </p:nvPr>
        </p:nvSpPr>
        <p:spPr/>
        <p:txBody>
          <a:bodyPr/>
          <a:lstStyle/>
          <a:p>
            <a:pPr eaLnBrk="1" hangingPunct="1">
              <a:lnSpc>
                <a:spcPct val="90000"/>
              </a:lnSpc>
            </a:pPr>
            <a:r>
              <a:rPr lang="en-US" sz="2400" dirty="0" smtClean="0">
                <a:cs typeface="Arial" charset="0"/>
              </a:rPr>
              <a:t>Borrowing or stealing money </a:t>
            </a:r>
            <a:endParaRPr lang="en-US" sz="2400" dirty="0" smtClean="0">
              <a:cs typeface="Times New Roman" pitchFamily="18" charset="0"/>
            </a:endParaRPr>
          </a:p>
          <a:p>
            <a:pPr eaLnBrk="1" hangingPunct="1">
              <a:lnSpc>
                <a:spcPct val="90000"/>
              </a:lnSpc>
            </a:pPr>
            <a:r>
              <a:rPr lang="en-US" sz="2400" dirty="0" smtClean="0">
                <a:cs typeface="Arial" charset="0"/>
              </a:rPr>
              <a:t>Withdrawing from family and friends </a:t>
            </a:r>
            <a:endParaRPr lang="en-US" sz="2400" dirty="0" smtClean="0">
              <a:cs typeface="Times New Roman" pitchFamily="18" charset="0"/>
            </a:endParaRPr>
          </a:p>
          <a:p>
            <a:pPr eaLnBrk="1" hangingPunct="1">
              <a:lnSpc>
                <a:spcPct val="90000"/>
              </a:lnSpc>
            </a:pPr>
            <a:r>
              <a:rPr lang="en-US" sz="2400" dirty="0" smtClean="0">
                <a:cs typeface="Arial" charset="0"/>
              </a:rPr>
              <a:t>Uncharacteristically forgetting appointments or dates </a:t>
            </a:r>
            <a:endParaRPr lang="en-US" sz="2400" dirty="0" smtClean="0">
              <a:cs typeface="Times New Roman" pitchFamily="18" charset="0"/>
            </a:endParaRPr>
          </a:p>
          <a:p>
            <a:pPr eaLnBrk="1" hangingPunct="1">
              <a:lnSpc>
                <a:spcPct val="90000"/>
              </a:lnSpc>
            </a:pPr>
            <a:r>
              <a:rPr lang="en-US" sz="2400" dirty="0" smtClean="0">
                <a:cs typeface="Arial" charset="0"/>
              </a:rPr>
              <a:t>Exaggerated use of word “bet” in vocabulary and/or use of gambling language in conversations (e.g. bookie, point spread, underdog, favorite) </a:t>
            </a:r>
          </a:p>
          <a:p>
            <a:pPr eaLnBrk="1" hangingPunct="1">
              <a:lnSpc>
                <a:spcPct val="90000"/>
              </a:lnSpc>
            </a:pPr>
            <a:r>
              <a:rPr lang="en-US" sz="2400" dirty="0" smtClean="0">
                <a:cs typeface="Arial" charset="0"/>
              </a:rPr>
              <a:t>Sudden drop in grades or failure to complete assignments on time </a:t>
            </a:r>
            <a:endParaRPr lang="en-US" sz="2400" dirty="0" smtClean="0">
              <a:cs typeface="Times New Roman" pitchFamily="18" charset="0"/>
            </a:endParaRPr>
          </a:p>
          <a:p>
            <a:pPr eaLnBrk="1" hangingPunct="1">
              <a:lnSpc>
                <a:spcPct val="90000"/>
              </a:lnSpc>
            </a:pPr>
            <a:r>
              <a:rPr lang="en-US" sz="2400" dirty="0" smtClean="0">
                <a:cs typeface="Arial" charset="0"/>
              </a:rPr>
              <a:t>Change of personality or behavior</a:t>
            </a:r>
            <a:endParaRPr lang="en-US" sz="2400" dirty="0" smtClean="0">
              <a:cs typeface="Times New Roman" pitchFamily="18" charset="0"/>
            </a:endParaRPr>
          </a:p>
          <a:p>
            <a:pPr eaLnBrk="1" hangingPunct="1">
              <a:lnSpc>
                <a:spcPct val="90000"/>
              </a:lnSpc>
            </a:pPr>
            <a:endParaRPr lang="en-US" sz="2400" dirty="0" smtClean="0"/>
          </a:p>
        </p:txBody>
      </p:sp>
      <p:sp>
        <p:nvSpPr>
          <p:cNvPr id="4" name="Slide Number Placeholder 3"/>
          <p:cNvSpPr>
            <a:spLocks noGrp="1"/>
          </p:cNvSpPr>
          <p:nvPr>
            <p:ph type="sldNum" sz="quarter" idx="12"/>
          </p:nvPr>
        </p:nvSpPr>
        <p:spPr/>
        <p:txBody>
          <a:bodyPr/>
          <a:lstStyle/>
          <a:p>
            <a:pPr>
              <a:defRPr/>
            </a:pPr>
            <a:fld id="{30E0262F-F14E-4363-A698-4A3AFC656A67}" type="slidenum">
              <a:rPr lang="en-US" smtClean="0"/>
              <a:pPr>
                <a:defRPr/>
              </a:pPr>
              <a:t>17</a:t>
            </a:fld>
            <a:endParaRPr lang="en-US"/>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What Can You Do to Help Prevent Adolescent Problem Gambling?</a:t>
            </a:r>
          </a:p>
        </p:txBody>
      </p:sp>
      <p:sp>
        <p:nvSpPr>
          <p:cNvPr id="29699" name="Rectangle 3"/>
          <p:cNvSpPr>
            <a:spLocks noGrp="1" noChangeArrowheads="1"/>
          </p:cNvSpPr>
          <p:nvPr>
            <p:ph type="body" sz="half" idx="1"/>
          </p:nvPr>
        </p:nvSpPr>
        <p:spPr/>
        <p:txBody>
          <a:bodyPr/>
          <a:lstStyle/>
          <a:p>
            <a:pPr eaLnBrk="1" hangingPunct="1"/>
            <a:r>
              <a:rPr lang="en-US" sz="2000" dirty="0" smtClean="0"/>
              <a:t>Incorporate gambling lessons in already existing ATOD prevention programs.</a:t>
            </a:r>
          </a:p>
          <a:p>
            <a:pPr eaLnBrk="1" hangingPunct="1"/>
            <a:r>
              <a:rPr lang="en-US" sz="2000" dirty="0" smtClean="0"/>
              <a:t>Analyze gifts, prizes and events to ensure they do not promote a pro-gambling message.</a:t>
            </a:r>
          </a:p>
          <a:p>
            <a:pPr eaLnBrk="1" hangingPunct="1"/>
            <a:r>
              <a:rPr lang="en-US" sz="2000" dirty="0" smtClean="0"/>
              <a:t>Help parents and schools create policies about gambling.</a:t>
            </a:r>
          </a:p>
        </p:txBody>
      </p:sp>
      <p:sp>
        <p:nvSpPr>
          <p:cNvPr id="29700" name="Rectangle 4"/>
          <p:cNvSpPr>
            <a:spLocks noGrp="1" noChangeArrowheads="1"/>
          </p:cNvSpPr>
          <p:nvPr>
            <p:ph type="body" sz="half" idx="2"/>
          </p:nvPr>
        </p:nvSpPr>
        <p:spPr/>
        <p:txBody>
          <a:bodyPr/>
          <a:lstStyle/>
          <a:p>
            <a:pPr eaLnBrk="1" hangingPunct="1">
              <a:lnSpc>
                <a:spcPct val="90000"/>
              </a:lnSpc>
            </a:pPr>
            <a:r>
              <a:rPr lang="en-US" sz="2000" dirty="0" smtClean="0"/>
              <a:t>Raise awareness that gambling can be problematic.</a:t>
            </a:r>
          </a:p>
          <a:p>
            <a:pPr eaLnBrk="1" hangingPunct="1">
              <a:lnSpc>
                <a:spcPct val="90000"/>
              </a:lnSpc>
            </a:pPr>
            <a:r>
              <a:rPr lang="en-US" sz="2000" dirty="0" smtClean="0"/>
              <a:t>Challenge youth misconceptions about gambling and the odds.</a:t>
            </a:r>
          </a:p>
          <a:p>
            <a:pPr eaLnBrk="1" hangingPunct="1">
              <a:lnSpc>
                <a:spcPct val="90000"/>
              </a:lnSpc>
            </a:pPr>
            <a:r>
              <a:rPr lang="en-US" sz="2000" dirty="0" smtClean="0"/>
              <a:t>Educate kids about the potential dangers.</a:t>
            </a:r>
          </a:p>
          <a:p>
            <a:pPr eaLnBrk="1" hangingPunct="1">
              <a:lnSpc>
                <a:spcPct val="90000"/>
              </a:lnSpc>
            </a:pPr>
            <a:r>
              <a:rPr lang="en-US" sz="2000" dirty="0" smtClean="0"/>
              <a:t>Inform kids about how to get help.</a:t>
            </a:r>
          </a:p>
          <a:p>
            <a:pPr eaLnBrk="1" hangingPunct="1">
              <a:lnSpc>
                <a:spcPct val="90000"/>
              </a:lnSpc>
            </a:pPr>
            <a:endParaRPr lang="en-US" sz="2400" dirty="0" smtClean="0"/>
          </a:p>
        </p:txBody>
      </p:sp>
      <p:sp>
        <p:nvSpPr>
          <p:cNvPr id="5" name="Slide Number Placeholder 4"/>
          <p:cNvSpPr>
            <a:spLocks noGrp="1"/>
          </p:cNvSpPr>
          <p:nvPr>
            <p:ph type="sldNum" sz="quarter" idx="12"/>
          </p:nvPr>
        </p:nvSpPr>
        <p:spPr/>
        <p:txBody>
          <a:bodyPr/>
          <a:lstStyle/>
          <a:p>
            <a:pPr>
              <a:defRPr/>
            </a:pPr>
            <a:fld id="{A75CF88C-4C45-42F6-A3FF-C96197967A82}" type="slidenum">
              <a:rPr lang="en-US" smtClean="0"/>
              <a:pPr>
                <a:defRPr/>
              </a:pPr>
              <a:t>18</a:t>
            </a:fld>
            <a:endParaRPr lang="en-US"/>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If You or Someone You Know has a Problem with Gambling…</a:t>
            </a:r>
          </a:p>
        </p:txBody>
      </p:sp>
      <p:sp>
        <p:nvSpPr>
          <p:cNvPr id="38915" name="Rectangle 4"/>
          <p:cNvSpPr>
            <a:spLocks noGrp="1" noChangeArrowheads="1"/>
          </p:cNvSpPr>
          <p:nvPr>
            <p:ph type="body" sz="half" idx="2"/>
          </p:nvPr>
        </p:nvSpPr>
        <p:spPr>
          <a:xfrm>
            <a:off x="3505200" y="2362200"/>
            <a:ext cx="5257800" cy="3733800"/>
          </a:xfrm>
        </p:spPr>
        <p:txBody>
          <a:bodyPr/>
          <a:lstStyle/>
          <a:p>
            <a:pPr algn="ctr" eaLnBrk="1" hangingPunct="1">
              <a:lnSpc>
                <a:spcPct val="90000"/>
              </a:lnSpc>
              <a:buFont typeface="Wingdings" pitchFamily="2" charset="2"/>
              <a:buNone/>
            </a:pPr>
            <a:r>
              <a:rPr lang="en-US" sz="2400" u="sng" dirty="0" smtClean="0"/>
              <a:t>Help is Available</a:t>
            </a:r>
          </a:p>
          <a:p>
            <a:pPr algn="ctr" eaLnBrk="1" hangingPunct="1">
              <a:lnSpc>
                <a:spcPct val="90000"/>
              </a:lnSpc>
              <a:buFont typeface="Wingdings" pitchFamily="2" charset="2"/>
              <a:buNone/>
            </a:pPr>
            <a:endParaRPr lang="en-US" sz="1200" dirty="0" smtClean="0"/>
          </a:p>
          <a:p>
            <a:pPr algn="ctr" eaLnBrk="1" hangingPunct="1">
              <a:lnSpc>
                <a:spcPct val="90000"/>
              </a:lnSpc>
              <a:buFont typeface="Wingdings" pitchFamily="2" charset="2"/>
              <a:buNone/>
            </a:pPr>
            <a:r>
              <a:rPr lang="en-US" sz="1800" b="1" i="1" dirty="0" smtClean="0"/>
              <a:t>New York State </a:t>
            </a:r>
            <a:r>
              <a:rPr lang="en-US" sz="1800" b="1" i="1" dirty="0" err="1" smtClean="0"/>
              <a:t>HOPEline</a:t>
            </a:r>
            <a:endParaRPr lang="en-US" sz="1800" b="1" dirty="0" smtClean="0"/>
          </a:p>
          <a:p>
            <a:pPr algn="ctr" eaLnBrk="1" hangingPunct="1">
              <a:lnSpc>
                <a:spcPct val="90000"/>
              </a:lnSpc>
              <a:buFont typeface="Wingdings" pitchFamily="2" charset="2"/>
              <a:buNone/>
            </a:pPr>
            <a:r>
              <a:rPr lang="en-US" sz="1800" b="1" dirty="0" smtClean="0"/>
              <a:t> </a:t>
            </a:r>
            <a:r>
              <a:rPr lang="en-US" sz="1800" dirty="0" smtClean="0"/>
              <a:t>24-hour Help Line</a:t>
            </a:r>
          </a:p>
          <a:p>
            <a:pPr algn="ctr" eaLnBrk="1" hangingPunct="1">
              <a:lnSpc>
                <a:spcPct val="90000"/>
              </a:lnSpc>
              <a:buFont typeface="Wingdings" pitchFamily="2" charset="2"/>
              <a:buNone/>
            </a:pPr>
            <a:r>
              <a:rPr lang="en-US" sz="1800" dirty="0" smtClean="0">
                <a:solidFill>
                  <a:schemeClr val="bg2"/>
                </a:solidFill>
              </a:rPr>
              <a:t>1-877-8-HOPENY</a:t>
            </a:r>
          </a:p>
          <a:p>
            <a:pPr algn="ctr" eaLnBrk="1" hangingPunct="1">
              <a:lnSpc>
                <a:spcPct val="90000"/>
              </a:lnSpc>
              <a:buFont typeface="Wingdings" pitchFamily="2" charset="2"/>
              <a:buNone/>
            </a:pPr>
            <a:r>
              <a:rPr lang="en-US" sz="1800" dirty="0" smtClean="0">
                <a:solidFill>
                  <a:schemeClr val="bg2"/>
                </a:solidFill>
              </a:rPr>
              <a:t/>
            </a:r>
            <a:br>
              <a:rPr lang="en-US" sz="1800" dirty="0" smtClean="0">
                <a:solidFill>
                  <a:schemeClr val="bg2"/>
                </a:solidFill>
              </a:rPr>
            </a:br>
            <a:r>
              <a:rPr lang="en-US" sz="1800" b="1" dirty="0" smtClean="0">
                <a:solidFill>
                  <a:schemeClr val="bg2"/>
                </a:solidFill>
              </a:rPr>
              <a:t>New York Council on Problem Gambling</a:t>
            </a:r>
          </a:p>
          <a:p>
            <a:pPr algn="ctr" eaLnBrk="1" hangingPunct="1">
              <a:lnSpc>
                <a:spcPct val="90000"/>
              </a:lnSpc>
              <a:buFont typeface="Wingdings" pitchFamily="2" charset="2"/>
              <a:buNone/>
            </a:pPr>
            <a:r>
              <a:rPr lang="en-US" sz="1800" dirty="0" smtClean="0">
                <a:solidFill>
                  <a:schemeClr val="bg2"/>
                </a:solidFill>
              </a:rPr>
              <a:t>www.nyproblemgambling.org</a:t>
            </a:r>
          </a:p>
          <a:p>
            <a:pPr algn="ctr" eaLnBrk="1" hangingPunct="1">
              <a:lnSpc>
                <a:spcPct val="90000"/>
              </a:lnSpc>
              <a:buFont typeface="Wingdings" pitchFamily="2" charset="2"/>
              <a:buNone/>
            </a:pPr>
            <a:endParaRPr lang="en-US" sz="1200" b="1" dirty="0" smtClean="0">
              <a:solidFill>
                <a:schemeClr val="bg2"/>
              </a:solidFill>
            </a:endParaRPr>
          </a:p>
          <a:p>
            <a:pPr algn="ctr" eaLnBrk="1" hangingPunct="1">
              <a:lnSpc>
                <a:spcPct val="90000"/>
              </a:lnSpc>
              <a:buFont typeface="Wingdings" pitchFamily="2" charset="2"/>
              <a:buNone/>
            </a:pPr>
            <a:r>
              <a:rPr lang="en-US" sz="1800" b="1" i="1" dirty="0" smtClean="0">
                <a:solidFill>
                  <a:schemeClr val="bg2"/>
                </a:solidFill>
              </a:rPr>
              <a:t>Gambler’s Anonymous</a:t>
            </a:r>
          </a:p>
          <a:p>
            <a:pPr algn="ctr" eaLnBrk="1" hangingPunct="1">
              <a:lnSpc>
                <a:spcPct val="90000"/>
              </a:lnSpc>
              <a:buFont typeface="Wingdings" pitchFamily="2" charset="2"/>
              <a:buNone/>
            </a:pPr>
            <a:r>
              <a:rPr lang="en-US" sz="1800" dirty="0" smtClean="0">
                <a:solidFill>
                  <a:schemeClr val="bg2"/>
                </a:solidFill>
              </a:rPr>
              <a:t>www.gamblersanonymous.org</a:t>
            </a:r>
          </a:p>
          <a:p>
            <a:pPr algn="ctr" eaLnBrk="1" hangingPunct="1">
              <a:lnSpc>
                <a:spcPct val="90000"/>
              </a:lnSpc>
              <a:buFont typeface="Wingdings" pitchFamily="2" charset="2"/>
              <a:buNone/>
            </a:pPr>
            <a:endParaRPr lang="en-US" sz="1200" dirty="0" smtClean="0">
              <a:solidFill>
                <a:schemeClr val="bg2"/>
              </a:solidFill>
            </a:endParaRPr>
          </a:p>
          <a:p>
            <a:pPr algn="ctr" eaLnBrk="1" hangingPunct="1">
              <a:lnSpc>
                <a:spcPct val="90000"/>
              </a:lnSpc>
              <a:buFont typeface="Wingdings" pitchFamily="2" charset="2"/>
              <a:buNone/>
            </a:pPr>
            <a:r>
              <a:rPr lang="en-US" sz="1800" b="1" dirty="0" smtClean="0">
                <a:solidFill>
                  <a:schemeClr val="bg2"/>
                </a:solidFill>
              </a:rPr>
              <a:t>NYS Office of Alcoholism and Substance Abuse Services</a:t>
            </a:r>
          </a:p>
          <a:p>
            <a:pPr algn="ctr" eaLnBrk="1" hangingPunct="1">
              <a:lnSpc>
                <a:spcPct val="90000"/>
              </a:lnSpc>
              <a:buFont typeface="Wingdings" pitchFamily="2" charset="2"/>
              <a:buNone/>
            </a:pPr>
            <a:r>
              <a:rPr lang="en-US" sz="1800" dirty="0" smtClean="0">
                <a:solidFill>
                  <a:schemeClr val="bg2"/>
                </a:solidFill>
              </a:rPr>
              <a:t>www.oasas.state.ny.us/gambling</a:t>
            </a:r>
          </a:p>
          <a:p>
            <a:pPr algn="ctr" eaLnBrk="1" hangingPunct="1">
              <a:lnSpc>
                <a:spcPct val="90000"/>
              </a:lnSpc>
              <a:buFont typeface="Wingdings" pitchFamily="2" charset="2"/>
              <a:buNone/>
            </a:pPr>
            <a:endParaRPr lang="en-US" sz="2000" dirty="0" smtClean="0">
              <a:solidFill>
                <a:schemeClr val="bg2"/>
              </a:solidFill>
            </a:endParaRPr>
          </a:p>
        </p:txBody>
      </p:sp>
      <p:pic>
        <p:nvPicPr>
          <p:cNvPr id="38916" name="Picture 5" descr="BS01639_"/>
          <p:cNvPicPr>
            <a:picLocks noGrp="1" noChangeAspect="1" noChangeArrowheads="1"/>
          </p:cNvPicPr>
          <p:nvPr>
            <p:ph type="clipArt" sz="half" idx="1"/>
          </p:nvPr>
        </p:nvPicPr>
        <p:blipFill>
          <a:blip r:embed="rId2" cstate="print"/>
          <a:srcRect/>
          <a:stretch>
            <a:fillRect/>
          </a:stretch>
        </p:blipFill>
        <p:spPr>
          <a:xfrm>
            <a:off x="990600" y="3124200"/>
            <a:ext cx="2063750" cy="1905000"/>
          </a:xfrm>
        </p:spPr>
      </p:pic>
      <p:sp>
        <p:nvSpPr>
          <p:cNvPr id="5" name="Slide Number Placeholder 4"/>
          <p:cNvSpPr>
            <a:spLocks noGrp="1"/>
          </p:cNvSpPr>
          <p:nvPr>
            <p:ph type="sldNum" sz="quarter" idx="12"/>
          </p:nvPr>
        </p:nvSpPr>
        <p:spPr/>
        <p:txBody>
          <a:bodyPr/>
          <a:lstStyle/>
          <a:p>
            <a:pPr>
              <a:defRPr/>
            </a:pPr>
            <a:fld id="{EA63F918-0576-4FB9-9375-D32D067B100B}" type="slidenum">
              <a:rPr lang="en-US" smtClean="0"/>
              <a:pPr>
                <a:defRPr/>
              </a:pPr>
              <a:t>19</a:t>
            </a:fld>
            <a:endParaRPr lang="en-US"/>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smtClean="0"/>
              <a:t>Gambling is a high risk behavior… </a:t>
            </a:r>
          </a:p>
        </p:txBody>
      </p:sp>
      <p:sp>
        <p:nvSpPr>
          <p:cNvPr id="44035" name="Rectangle 3"/>
          <p:cNvSpPr>
            <a:spLocks noGrp="1" noChangeArrowheads="1"/>
          </p:cNvSpPr>
          <p:nvPr>
            <p:ph type="subTitle" idx="1"/>
          </p:nvPr>
        </p:nvSpPr>
        <p:spPr/>
        <p:txBody>
          <a:bodyPr/>
          <a:lstStyle/>
          <a:p>
            <a:pPr eaLnBrk="1" hangingPunct="1"/>
            <a:r>
              <a:rPr lang="en-US" dirty="0" smtClean="0"/>
              <a:t>Particularly for adolescents.</a:t>
            </a:r>
          </a:p>
        </p:txBody>
      </p:sp>
      <p:sp>
        <p:nvSpPr>
          <p:cNvPr id="4" name="Slide Number Placeholder 3"/>
          <p:cNvSpPr>
            <a:spLocks noGrp="1"/>
          </p:cNvSpPr>
          <p:nvPr>
            <p:ph type="sldNum" sz="quarter" idx="12"/>
          </p:nvPr>
        </p:nvSpPr>
        <p:spPr/>
        <p:txBody>
          <a:bodyPr/>
          <a:lstStyle/>
          <a:p>
            <a:pPr>
              <a:defRPr/>
            </a:pPr>
            <a:fld id="{615C0A8A-3A9E-4C51-9C4D-F31918EC43ED}" type="slidenum">
              <a:rPr lang="en-US" smtClean="0"/>
              <a:pPr>
                <a:defRPr/>
              </a:pPr>
              <a:t>2</a:t>
            </a:fld>
            <a:endParaRPr lang="en-US"/>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4"/>
          <p:cNvGraphicFramePr>
            <a:graphicFrameLocks noGrp="1" noChangeAspect="1"/>
          </p:cNvGraphicFramePr>
          <p:nvPr>
            <p:ph sz="quarter" idx="4294967295"/>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027" name="Slide" r:id="rId3" imgW="7658280" imgH="5086440" progId="PowerPoint.Slide.8">
                  <p:embed/>
                </p:oleObj>
              </mc:Choice>
              <mc:Fallback>
                <p:oleObj name="Slide" r:id="rId3" imgW="7658280" imgH="5086440" progId="PowerPoint.Slide.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fld id="{43CD912E-D461-4801-BC3E-36CA6030049F}" type="slidenum">
              <a:rPr lang="en-US" smtClean="0"/>
              <a:pPr>
                <a:defRPr/>
              </a:pPr>
              <a:t>20</a:t>
            </a:fld>
            <a:endParaRPr lang="en-US"/>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Why is youth gambling a problem now?</a:t>
            </a:r>
          </a:p>
        </p:txBody>
      </p:sp>
      <p:sp>
        <p:nvSpPr>
          <p:cNvPr id="45059" name="Rectangle 3"/>
          <p:cNvSpPr>
            <a:spLocks noGrp="1" noChangeArrowheads="1"/>
          </p:cNvSpPr>
          <p:nvPr>
            <p:ph type="body" idx="1"/>
          </p:nvPr>
        </p:nvSpPr>
        <p:spPr/>
        <p:txBody>
          <a:bodyPr/>
          <a:lstStyle/>
          <a:p>
            <a:pPr eaLnBrk="1" hangingPunct="1">
              <a:lnSpc>
                <a:spcPct val="90000"/>
              </a:lnSpc>
            </a:pPr>
            <a:r>
              <a:rPr lang="en-US" dirty="0" smtClean="0"/>
              <a:t>Societal influences have normalized gambling</a:t>
            </a:r>
          </a:p>
          <a:p>
            <a:pPr eaLnBrk="1" hangingPunct="1">
              <a:lnSpc>
                <a:spcPct val="90000"/>
              </a:lnSpc>
            </a:pPr>
            <a:r>
              <a:rPr lang="en-US" dirty="0" smtClean="0"/>
              <a:t>Parents, family members, schools, and the community are not aware of the risks of youth gambling</a:t>
            </a:r>
          </a:p>
          <a:p>
            <a:pPr eaLnBrk="1" hangingPunct="1">
              <a:lnSpc>
                <a:spcPct val="90000"/>
              </a:lnSpc>
            </a:pPr>
            <a:r>
              <a:rPr lang="en-US" dirty="0" smtClean="0"/>
              <a:t>Today’s youth are the first generation to have legal gambling throughout their lifetime</a:t>
            </a:r>
          </a:p>
          <a:p>
            <a:pPr eaLnBrk="1" hangingPunct="1">
              <a:lnSpc>
                <a:spcPct val="90000"/>
              </a:lnSpc>
            </a:pPr>
            <a:r>
              <a:rPr lang="en-US" dirty="0" smtClean="0"/>
              <a:t>The media is bombarding youth with pro-gambling messages</a:t>
            </a:r>
          </a:p>
        </p:txBody>
      </p:sp>
      <p:sp>
        <p:nvSpPr>
          <p:cNvPr id="4" name="Slide Number Placeholder 3"/>
          <p:cNvSpPr>
            <a:spLocks noGrp="1"/>
          </p:cNvSpPr>
          <p:nvPr>
            <p:ph type="sldNum" sz="quarter" idx="12"/>
          </p:nvPr>
        </p:nvSpPr>
        <p:spPr/>
        <p:txBody>
          <a:bodyPr/>
          <a:lstStyle/>
          <a:p>
            <a:pPr>
              <a:defRPr/>
            </a:pPr>
            <a:fld id="{30E0262F-F14E-4363-A698-4A3AFC656A67}" type="slidenum">
              <a:rPr lang="en-US" smtClean="0"/>
              <a:pPr>
                <a:defRPr/>
              </a:pPr>
              <a:t>3</a:t>
            </a:fld>
            <a:endParaRPr lang="en-US"/>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Five Types of Gamblers</a:t>
            </a:r>
          </a:p>
        </p:txBody>
      </p:sp>
      <p:sp>
        <p:nvSpPr>
          <p:cNvPr id="12291" name="Rectangle 3"/>
          <p:cNvSpPr>
            <a:spLocks noGrp="1" noChangeArrowheads="1"/>
          </p:cNvSpPr>
          <p:nvPr>
            <p:ph type="body" idx="1"/>
          </p:nvPr>
        </p:nvSpPr>
        <p:spPr/>
        <p:txBody>
          <a:bodyPr/>
          <a:lstStyle/>
          <a:p>
            <a:pPr eaLnBrk="1" hangingPunct="1"/>
            <a:r>
              <a:rPr lang="en-US" dirty="0" smtClean="0"/>
              <a:t>Social Gambler</a:t>
            </a:r>
          </a:p>
          <a:p>
            <a:pPr eaLnBrk="1" hangingPunct="1"/>
            <a:r>
              <a:rPr lang="en-US" dirty="0" smtClean="0"/>
              <a:t>Problem Gambler</a:t>
            </a:r>
          </a:p>
          <a:p>
            <a:pPr eaLnBrk="1" hangingPunct="1"/>
            <a:r>
              <a:rPr lang="en-US" dirty="0" smtClean="0"/>
              <a:t>Pathological (Compulsive) Gambler</a:t>
            </a:r>
          </a:p>
          <a:p>
            <a:pPr eaLnBrk="1" hangingPunct="1"/>
            <a:r>
              <a:rPr lang="en-US" dirty="0" smtClean="0"/>
              <a:t>Organized Crime Gambler</a:t>
            </a:r>
          </a:p>
          <a:p>
            <a:pPr eaLnBrk="1" hangingPunct="1"/>
            <a:r>
              <a:rPr lang="en-US" dirty="0" smtClean="0"/>
              <a:t>Professional Gambler</a:t>
            </a:r>
          </a:p>
        </p:txBody>
      </p:sp>
      <p:sp>
        <p:nvSpPr>
          <p:cNvPr id="4" name="Slide Number Placeholder 3"/>
          <p:cNvSpPr>
            <a:spLocks noGrp="1"/>
          </p:cNvSpPr>
          <p:nvPr>
            <p:ph type="sldNum" sz="quarter" idx="12"/>
          </p:nvPr>
        </p:nvSpPr>
        <p:spPr/>
        <p:txBody>
          <a:bodyPr/>
          <a:lstStyle/>
          <a:p>
            <a:pPr>
              <a:defRPr/>
            </a:pPr>
            <a:fld id="{30E0262F-F14E-4363-A698-4A3AFC656A67}" type="slidenum">
              <a:rPr lang="en-US" smtClean="0"/>
              <a:pPr>
                <a:defRPr/>
              </a:pPr>
              <a:t>4</a:t>
            </a:fld>
            <a:endParaRPr lang="en-US"/>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3200" smtClean="0"/>
              <a:t>Adolescents are actually more likely to become </a:t>
            </a:r>
            <a:r>
              <a:rPr lang="en-US" sz="3200" u="sng" smtClean="0"/>
              <a:t>pathological</a:t>
            </a:r>
            <a:r>
              <a:rPr lang="en-US" sz="3200" smtClean="0"/>
              <a:t> gamblers than adults. </a:t>
            </a:r>
            <a:r>
              <a:rPr lang="en-US" sz="1400" smtClean="0"/>
              <a:t>(Gupta and Derevensky, 2000)</a:t>
            </a:r>
          </a:p>
        </p:txBody>
      </p:sp>
      <p:sp>
        <p:nvSpPr>
          <p:cNvPr id="13315" name="Rectangle 3"/>
          <p:cNvSpPr>
            <a:spLocks noGrp="1" noChangeArrowheads="1"/>
          </p:cNvSpPr>
          <p:nvPr>
            <p:ph type="body" idx="1"/>
          </p:nvPr>
        </p:nvSpPr>
        <p:spPr/>
        <p:txBody>
          <a:bodyPr/>
          <a:lstStyle/>
          <a:p>
            <a:pPr eaLnBrk="1" hangingPunct="1"/>
            <a:r>
              <a:rPr lang="en-US" sz="2400" dirty="0" smtClean="0"/>
              <a:t>Impulsivity</a:t>
            </a:r>
          </a:p>
          <a:p>
            <a:pPr eaLnBrk="1" hangingPunct="1"/>
            <a:r>
              <a:rPr lang="en-US" sz="2400" dirty="0" smtClean="0"/>
              <a:t>Developmental nature</a:t>
            </a:r>
          </a:p>
          <a:p>
            <a:pPr eaLnBrk="1" hangingPunct="1"/>
            <a:r>
              <a:rPr lang="en-US" sz="2400" dirty="0" smtClean="0"/>
              <a:t>Susceptibility to peer influence</a:t>
            </a:r>
          </a:p>
          <a:p>
            <a:pPr eaLnBrk="1" hangingPunct="1"/>
            <a:r>
              <a:rPr lang="en-US" sz="2400" dirty="0" smtClean="0"/>
              <a:t>Emerging egos</a:t>
            </a:r>
          </a:p>
          <a:p>
            <a:pPr eaLnBrk="1" hangingPunct="1"/>
            <a:r>
              <a:rPr lang="en-US" sz="2400" dirty="0" smtClean="0"/>
              <a:t>The attraction of winning</a:t>
            </a:r>
          </a:p>
          <a:p>
            <a:pPr eaLnBrk="1" hangingPunct="1"/>
            <a:r>
              <a:rPr lang="en-US" sz="2400" dirty="0" smtClean="0"/>
              <a:t>Their belief that nothing negative can happen to them</a:t>
            </a:r>
          </a:p>
          <a:p>
            <a:pPr eaLnBrk="1" hangingPunct="1"/>
            <a:r>
              <a:rPr lang="en-US" sz="2400" dirty="0" smtClean="0"/>
              <a:t>Their lack of understanding that there can be a downside to gambling</a:t>
            </a:r>
          </a:p>
        </p:txBody>
      </p:sp>
      <p:sp>
        <p:nvSpPr>
          <p:cNvPr id="4" name="Slide Number Placeholder 3"/>
          <p:cNvSpPr>
            <a:spLocks noGrp="1"/>
          </p:cNvSpPr>
          <p:nvPr>
            <p:ph type="sldNum" sz="quarter" idx="12"/>
          </p:nvPr>
        </p:nvSpPr>
        <p:spPr/>
        <p:txBody>
          <a:bodyPr/>
          <a:lstStyle/>
          <a:p>
            <a:pPr>
              <a:defRPr/>
            </a:pPr>
            <a:fld id="{30E0262F-F14E-4363-A698-4A3AFC656A67}" type="slidenum">
              <a:rPr lang="en-US" smtClean="0"/>
              <a:pPr>
                <a:defRPr/>
              </a:pPr>
              <a:t>5</a:t>
            </a:fld>
            <a:endParaRPr lang="en-US"/>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Adolescent Brain Development</a:t>
            </a:r>
          </a:p>
        </p:txBody>
      </p:sp>
      <p:sp>
        <p:nvSpPr>
          <p:cNvPr id="88067" name="Rectangle 3"/>
          <p:cNvSpPr>
            <a:spLocks noGrp="1" noChangeArrowheads="1"/>
          </p:cNvSpPr>
          <p:nvPr>
            <p:ph type="body" idx="1"/>
          </p:nvPr>
        </p:nvSpPr>
        <p:spPr/>
        <p:txBody>
          <a:bodyPr/>
          <a:lstStyle/>
          <a:p>
            <a:pPr eaLnBrk="1" hangingPunct="1"/>
            <a:r>
              <a:rPr lang="en-US" dirty="0" smtClean="0"/>
              <a:t>Adolescence is a period of profound brain maturation.</a:t>
            </a:r>
          </a:p>
          <a:p>
            <a:pPr eaLnBrk="1" hangingPunct="1"/>
            <a:r>
              <a:rPr lang="en-US" dirty="0" smtClean="0"/>
              <a:t>It was once believed that brain development was complete during childhood.</a:t>
            </a:r>
          </a:p>
          <a:p>
            <a:pPr eaLnBrk="1" hangingPunct="1"/>
            <a:r>
              <a:rPr lang="en-US" dirty="0" smtClean="0"/>
              <a:t>The maturation process is not complete until about age 24.</a:t>
            </a:r>
          </a:p>
        </p:txBody>
      </p:sp>
      <p:sp>
        <p:nvSpPr>
          <p:cNvPr id="4" name="Slide Number Placeholder 3"/>
          <p:cNvSpPr>
            <a:spLocks noGrp="1"/>
          </p:cNvSpPr>
          <p:nvPr>
            <p:ph type="sldNum" sz="quarter" idx="12"/>
          </p:nvPr>
        </p:nvSpPr>
        <p:spPr/>
        <p:txBody>
          <a:bodyPr/>
          <a:lstStyle/>
          <a:p>
            <a:pPr>
              <a:defRPr/>
            </a:pPr>
            <a:fld id="{30E0262F-F14E-4363-A698-4A3AFC656A67}" type="slidenum">
              <a:rPr lang="en-US" smtClean="0"/>
              <a:pPr>
                <a:defRPr/>
              </a:pPr>
              <a:t>6</a:t>
            </a:fld>
            <a:endParaRPr lang="en-US"/>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Does normal brain development contribute to adolescent susceptibility to gambling?</a:t>
            </a:r>
          </a:p>
        </p:txBody>
      </p:sp>
      <p:sp>
        <p:nvSpPr>
          <p:cNvPr id="95235" name="Rectangle 3"/>
          <p:cNvSpPr>
            <a:spLocks noGrp="1" noChangeArrowheads="1"/>
          </p:cNvSpPr>
          <p:nvPr>
            <p:ph type="body" idx="1"/>
          </p:nvPr>
        </p:nvSpPr>
        <p:spPr/>
        <p:txBody>
          <a:bodyPr/>
          <a:lstStyle/>
          <a:p>
            <a:pPr marL="533400" indent="-533400" eaLnBrk="1" hangingPunct="1">
              <a:buFont typeface="Wingdings" pitchFamily="2" charset="2"/>
              <a:buNone/>
            </a:pPr>
            <a:r>
              <a:rPr lang="en-US" dirty="0" smtClean="0"/>
              <a:t>INDIRECT SUPPORT:</a:t>
            </a:r>
          </a:p>
          <a:p>
            <a:pPr marL="533400" indent="-533400" eaLnBrk="1" hangingPunct="1">
              <a:buFont typeface="Wingdings" pitchFamily="2" charset="2"/>
              <a:buAutoNum type="arabicPeriod"/>
            </a:pPr>
            <a:r>
              <a:rPr lang="en-US" dirty="0" smtClean="0"/>
              <a:t>Greater risk taking (particularly in groups)</a:t>
            </a:r>
          </a:p>
          <a:p>
            <a:pPr marL="533400" indent="-533400" eaLnBrk="1" hangingPunct="1">
              <a:buFont typeface="Wingdings" pitchFamily="2" charset="2"/>
              <a:buAutoNum type="arabicPeriod"/>
            </a:pPr>
            <a:r>
              <a:rPr lang="en-US" dirty="0" smtClean="0"/>
              <a:t>Greater propensity toward low effort-high excitement activities</a:t>
            </a:r>
          </a:p>
          <a:p>
            <a:pPr marL="533400" indent="-533400" eaLnBrk="1" hangingPunct="1">
              <a:buFont typeface="Wingdings" pitchFamily="2" charset="2"/>
              <a:buAutoNum type="arabicPeriod"/>
            </a:pPr>
            <a:r>
              <a:rPr lang="en-US" dirty="0" smtClean="0"/>
              <a:t>Lower capacity for good judgment and weighing consequences</a:t>
            </a:r>
          </a:p>
          <a:p>
            <a:pPr marL="533400" indent="-533400" eaLnBrk="1" hangingPunct="1">
              <a:buFont typeface="Wingdings" pitchFamily="2" charset="2"/>
              <a:buAutoNum type="arabicPeriod"/>
            </a:pPr>
            <a:r>
              <a:rPr lang="en-US" dirty="0" smtClean="0"/>
              <a:t>Greater sensitivity to novel stimuli</a:t>
            </a:r>
          </a:p>
        </p:txBody>
      </p:sp>
      <p:sp>
        <p:nvSpPr>
          <p:cNvPr id="4" name="Slide Number Placeholder 3"/>
          <p:cNvSpPr>
            <a:spLocks noGrp="1"/>
          </p:cNvSpPr>
          <p:nvPr>
            <p:ph type="sldNum" sz="quarter" idx="12"/>
          </p:nvPr>
        </p:nvSpPr>
        <p:spPr/>
        <p:txBody>
          <a:bodyPr/>
          <a:lstStyle/>
          <a:p>
            <a:pPr>
              <a:defRPr/>
            </a:pPr>
            <a:fld id="{30E0262F-F14E-4363-A698-4A3AFC656A67}" type="slidenum">
              <a:rPr lang="en-US" smtClean="0"/>
              <a:pPr>
                <a:defRPr/>
              </a:pPr>
              <a:t>7</a:t>
            </a:fld>
            <a:endParaRPr lang="en-US"/>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Types of Gambling in New York State</a:t>
            </a:r>
          </a:p>
        </p:txBody>
      </p:sp>
      <p:sp>
        <p:nvSpPr>
          <p:cNvPr id="19459" name="Rectangle 3"/>
          <p:cNvSpPr>
            <a:spLocks noGrp="1" noChangeArrowheads="1"/>
          </p:cNvSpPr>
          <p:nvPr>
            <p:ph type="body" sz="half" idx="1"/>
          </p:nvPr>
        </p:nvSpPr>
        <p:spPr/>
        <p:txBody>
          <a:bodyPr/>
          <a:lstStyle/>
          <a:p>
            <a:pPr eaLnBrk="1" hangingPunct="1"/>
            <a:r>
              <a:rPr lang="en-US" sz="2200" dirty="0" smtClean="0"/>
              <a:t>Lottery</a:t>
            </a:r>
          </a:p>
          <a:p>
            <a:pPr eaLnBrk="1" hangingPunct="1"/>
            <a:r>
              <a:rPr lang="en-US" sz="2200" dirty="0" smtClean="0"/>
              <a:t>Horse Racing at Race Tracks and OTB</a:t>
            </a:r>
          </a:p>
          <a:p>
            <a:pPr eaLnBrk="1" hangingPunct="1"/>
            <a:r>
              <a:rPr lang="en-US" sz="2200" dirty="0" smtClean="0"/>
              <a:t>Casinos</a:t>
            </a:r>
          </a:p>
          <a:p>
            <a:pPr eaLnBrk="1" hangingPunct="1"/>
            <a:r>
              <a:rPr lang="en-US" sz="2200" dirty="0" smtClean="0"/>
              <a:t>Floating Casinos (Cruises to Nowhere)</a:t>
            </a:r>
          </a:p>
          <a:p>
            <a:pPr eaLnBrk="1" hangingPunct="1"/>
            <a:r>
              <a:rPr lang="en-US" sz="2200" dirty="0" smtClean="0"/>
              <a:t>Stock or Commodities Market, Day Trading</a:t>
            </a:r>
          </a:p>
        </p:txBody>
      </p:sp>
      <p:sp>
        <p:nvSpPr>
          <p:cNvPr id="19460" name="Rectangle 4"/>
          <p:cNvSpPr>
            <a:spLocks noGrp="1" noChangeArrowheads="1"/>
          </p:cNvSpPr>
          <p:nvPr>
            <p:ph type="body" sz="half" idx="2"/>
          </p:nvPr>
        </p:nvSpPr>
        <p:spPr/>
        <p:txBody>
          <a:bodyPr/>
          <a:lstStyle/>
          <a:p>
            <a:pPr eaLnBrk="1" hangingPunct="1"/>
            <a:r>
              <a:rPr lang="en-US" sz="2200" dirty="0" smtClean="0"/>
              <a:t>Cards for Money, Dice, and slots not at a Casino</a:t>
            </a:r>
          </a:p>
          <a:p>
            <a:pPr eaLnBrk="1" hangingPunct="1"/>
            <a:r>
              <a:rPr lang="en-US" sz="2200" dirty="0" smtClean="0"/>
              <a:t>Games of Skill for Money</a:t>
            </a:r>
          </a:p>
          <a:p>
            <a:pPr eaLnBrk="1" hangingPunct="1"/>
            <a:r>
              <a:rPr lang="en-US" sz="2200" dirty="0" smtClean="0"/>
              <a:t>Sports Betting</a:t>
            </a:r>
          </a:p>
          <a:p>
            <a:pPr eaLnBrk="1" hangingPunct="1"/>
            <a:r>
              <a:rPr lang="en-US" sz="2200" dirty="0" smtClean="0"/>
              <a:t>Office Pools, Raffles</a:t>
            </a:r>
          </a:p>
          <a:p>
            <a:pPr eaLnBrk="1" hangingPunct="1"/>
            <a:r>
              <a:rPr lang="en-US" sz="2200" dirty="0" smtClean="0"/>
              <a:t>Dog or Cock Fighting</a:t>
            </a:r>
          </a:p>
          <a:p>
            <a:pPr eaLnBrk="1" hangingPunct="1"/>
            <a:r>
              <a:rPr lang="en-US" sz="2200" dirty="0" smtClean="0"/>
              <a:t>Pull Tabs</a:t>
            </a:r>
          </a:p>
          <a:p>
            <a:pPr eaLnBrk="1" hangingPunct="1"/>
            <a:r>
              <a:rPr lang="en-US" sz="2200" dirty="0" smtClean="0"/>
              <a:t>Bingo</a:t>
            </a:r>
          </a:p>
          <a:p>
            <a:pPr eaLnBrk="1" hangingPunct="1"/>
            <a:r>
              <a:rPr lang="en-US" sz="2200" dirty="0" smtClean="0"/>
              <a:t>Internet Gambling</a:t>
            </a:r>
          </a:p>
        </p:txBody>
      </p:sp>
      <p:sp>
        <p:nvSpPr>
          <p:cNvPr id="5" name="Slide Number Placeholder 4"/>
          <p:cNvSpPr>
            <a:spLocks noGrp="1"/>
          </p:cNvSpPr>
          <p:nvPr>
            <p:ph type="sldNum" sz="quarter" idx="12"/>
          </p:nvPr>
        </p:nvSpPr>
        <p:spPr/>
        <p:txBody>
          <a:bodyPr/>
          <a:lstStyle/>
          <a:p>
            <a:pPr>
              <a:defRPr/>
            </a:pPr>
            <a:fld id="{A75CF88C-4C45-42F6-A3FF-C96197967A82}" type="slidenum">
              <a:rPr lang="en-US" smtClean="0"/>
              <a:pPr>
                <a:defRPr/>
              </a:pPr>
              <a:t>8</a:t>
            </a:fld>
            <a:endParaRPr lang="en-US"/>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p:cNvSpPr>
            <a:spLocks noGrp="1" noChangeArrowheads="1"/>
          </p:cNvSpPr>
          <p:nvPr>
            <p:ph type="title"/>
          </p:nvPr>
        </p:nvSpPr>
        <p:spPr/>
        <p:txBody>
          <a:bodyPr/>
          <a:lstStyle/>
          <a:p>
            <a:pPr eaLnBrk="1" hangingPunct="1"/>
            <a:r>
              <a:rPr lang="en-US" smtClean="0"/>
              <a:t>Forms of Gambling Presenting the Greatest Risk to NY Adolescents</a:t>
            </a:r>
          </a:p>
        </p:txBody>
      </p:sp>
      <p:sp>
        <p:nvSpPr>
          <p:cNvPr id="20483" name="Rectangle 1027"/>
          <p:cNvSpPr>
            <a:spLocks noGrp="1" noChangeArrowheads="1"/>
          </p:cNvSpPr>
          <p:nvPr>
            <p:ph type="body" idx="1"/>
          </p:nvPr>
        </p:nvSpPr>
        <p:spPr/>
        <p:txBody>
          <a:bodyPr/>
          <a:lstStyle/>
          <a:p>
            <a:pPr eaLnBrk="1" hangingPunct="1"/>
            <a:r>
              <a:rPr lang="en-US" sz="2400" dirty="0" smtClean="0"/>
              <a:t>Card </a:t>
            </a:r>
          </a:p>
          <a:p>
            <a:pPr eaLnBrk="1" hangingPunct="1"/>
            <a:r>
              <a:rPr lang="en-US" sz="2400" dirty="0" smtClean="0"/>
              <a:t>State sponsored lottery games</a:t>
            </a:r>
          </a:p>
          <a:p>
            <a:pPr eaLnBrk="1" hangingPunct="1"/>
            <a:r>
              <a:rPr lang="en-US" sz="2400" dirty="0" smtClean="0"/>
              <a:t>Games of skill</a:t>
            </a:r>
          </a:p>
          <a:p>
            <a:pPr eaLnBrk="1" hangingPunct="1"/>
            <a:r>
              <a:rPr lang="en-US" sz="2400" dirty="0" smtClean="0"/>
              <a:t>Sports betting</a:t>
            </a:r>
          </a:p>
          <a:p>
            <a:pPr eaLnBrk="1" hangingPunct="1"/>
            <a:r>
              <a:rPr lang="en-US" sz="2400" dirty="0" smtClean="0"/>
              <a:t>Dice</a:t>
            </a:r>
          </a:p>
          <a:p>
            <a:pPr eaLnBrk="1" hangingPunct="1">
              <a:buFont typeface="Wingdings" pitchFamily="2" charset="2"/>
              <a:buNone/>
            </a:pPr>
            <a:endParaRPr lang="en-US" sz="1000" dirty="0" smtClean="0"/>
          </a:p>
          <a:p>
            <a:pPr eaLnBrk="1" hangingPunct="1">
              <a:buFont typeface="Wingdings" pitchFamily="2" charset="2"/>
              <a:buNone/>
            </a:pPr>
            <a:endParaRPr lang="en-US" sz="1000" dirty="0" smtClean="0"/>
          </a:p>
          <a:p>
            <a:pPr eaLnBrk="1" hangingPunct="1">
              <a:buFont typeface="Wingdings" pitchFamily="2" charset="2"/>
              <a:buNone/>
            </a:pPr>
            <a:endParaRPr lang="en-US" sz="1000" dirty="0" smtClean="0"/>
          </a:p>
          <a:p>
            <a:pPr eaLnBrk="1" hangingPunct="1">
              <a:buFont typeface="Wingdings" pitchFamily="2" charset="2"/>
              <a:buNone/>
            </a:pPr>
            <a:endParaRPr lang="en-US" sz="1000" dirty="0" smtClean="0"/>
          </a:p>
          <a:p>
            <a:pPr eaLnBrk="1" hangingPunct="1">
              <a:buFont typeface="Wingdings" pitchFamily="2" charset="2"/>
              <a:buNone/>
            </a:pPr>
            <a:endParaRPr lang="en-US" sz="1000" dirty="0" smtClean="0"/>
          </a:p>
          <a:p>
            <a:pPr eaLnBrk="1" hangingPunct="1">
              <a:buFont typeface="Wingdings" pitchFamily="2" charset="2"/>
              <a:buNone/>
            </a:pPr>
            <a:endParaRPr lang="en-US" sz="1000" dirty="0" smtClean="0"/>
          </a:p>
          <a:p>
            <a:pPr eaLnBrk="1" hangingPunct="1">
              <a:buFont typeface="Wingdings" pitchFamily="2" charset="2"/>
              <a:buNone/>
            </a:pPr>
            <a:r>
              <a:rPr lang="en-US" sz="1000" dirty="0" smtClean="0"/>
              <a:t>(OASAS School Survey 2006)</a:t>
            </a:r>
            <a:endParaRPr lang="en-US" sz="2400" dirty="0" smtClean="0"/>
          </a:p>
        </p:txBody>
      </p:sp>
      <p:sp>
        <p:nvSpPr>
          <p:cNvPr id="4" name="Slide Number Placeholder 3"/>
          <p:cNvSpPr>
            <a:spLocks noGrp="1"/>
          </p:cNvSpPr>
          <p:nvPr>
            <p:ph type="sldNum" sz="quarter" idx="12"/>
          </p:nvPr>
        </p:nvSpPr>
        <p:spPr/>
        <p:txBody>
          <a:bodyPr/>
          <a:lstStyle/>
          <a:p>
            <a:pPr>
              <a:defRPr/>
            </a:pPr>
            <a:fld id="{30E0262F-F14E-4363-A698-4A3AFC656A67}" type="slidenum">
              <a:rPr lang="en-US" smtClean="0"/>
              <a:pPr>
                <a:defRPr/>
              </a:pPr>
              <a:t>9</a:t>
            </a:fld>
            <a:endParaRPr lang="en-US"/>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Capsules">
  <a:themeElements>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apsules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s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Designs\Capsules.pot</Template>
  <TotalTime>613</TotalTime>
  <Words>1566</Words>
  <Application>Microsoft Office PowerPoint</Application>
  <PresentationFormat>On-screen Show (4:3)</PresentationFormat>
  <Paragraphs>217</Paragraphs>
  <Slides>20</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Capsules</vt:lpstr>
      <vt:lpstr>Slide</vt:lpstr>
      <vt:lpstr>Problem Gambling  What Parents Need to Know</vt:lpstr>
      <vt:lpstr>Gambling is a high risk behavior… </vt:lpstr>
      <vt:lpstr>Why is youth gambling a problem now?</vt:lpstr>
      <vt:lpstr>Five Types of Gamblers</vt:lpstr>
      <vt:lpstr>Adolescents are actually more likely to become pathological gamblers than adults. (Gupta and Derevensky, 2000)</vt:lpstr>
      <vt:lpstr>Adolescent Brain Development</vt:lpstr>
      <vt:lpstr>Does normal brain development contribute to adolescent susceptibility to gambling?</vt:lpstr>
      <vt:lpstr>Types of Gambling in New York State</vt:lpstr>
      <vt:lpstr>Forms of Gambling Presenting the Greatest Risk to NY Adolescents</vt:lpstr>
      <vt:lpstr>Adolescent Gambling Statistics</vt:lpstr>
      <vt:lpstr>Other Statistics </vt:lpstr>
      <vt:lpstr>Problem/ Pathological Gambling and Chemical Dependency</vt:lpstr>
      <vt:lpstr>Reports show students that reported gambling were:</vt:lpstr>
      <vt:lpstr>Risk Factors Associated With Problem Gambling by Domain  (Gupta and Derevensky, 2000)</vt:lpstr>
      <vt:lpstr>WARNING SIGNS (NY Council on Problem Gambling)</vt:lpstr>
      <vt:lpstr>Cont.</vt:lpstr>
      <vt:lpstr>Cont.</vt:lpstr>
      <vt:lpstr>What Can You Do to Help Prevent Adolescent Problem Gambling?</vt:lpstr>
      <vt:lpstr>If You or Someone You Know has a Problem with Gambling…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Rosemarie Dackerman</dc:creator>
  <cp:lastModifiedBy>Rosemarie Dackerman</cp:lastModifiedBy>
  <cp:revision>128</cp:revision>
  <cp:lastPrinted>2013-01-17T16:54:19Z</cp:lastPrinted>
  <dcterms:created xsi:type="dcterms:W3CDTF">2005-12-12T15:22:32Z</dcterms:created>
  <dcterms:modified xsi:type="dcterms:W3CDTF">2013-01-17T16:56:11Z</dcterms:modified>
</cp:coreProperties>
</file>